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9" r:id="rId5"/>
    <p:sldId id="293" r:id="rId6"/>
    <p:sldId id="267" r:id="rId7"/>
    <p:sldId id="268" r:id="rId8"/>
    <p:sldId id="271" r:id="rId9"/>
    <p:sldId id="294" r:id="rId10"/>
    <p:sldId id="263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723" autoAdjust="0"/>
  </p:normalViewPr>
  <p:slideViewPr>
    <p:cSldViewPr snapToGrid="0">
      <p:cViewPr varScale="1">
        <p:scale>
          <a:sx n="116" d="100"/>
          <a:sy n="116" d="100"/>
        </p:scale>
        <p:origin x="1134" y="-150"/>
      </p:cViewPr>
      <p:guideLst/>
    </p:cSldViewPr>
  </p:slideViewPr>
  <p:outlineViewPr>
    <p:cViewPr>
      <p:scale>
        <a:sx n="33" d="100"/>
        <a:sy n="33" d="100"/>
      </p:scale>
      <p:origin x="0" y="-4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472" cy="466545"/>
          </a:xfrm>
          <a:prstGeom prst="rect">
            <a:avLst/>
          </a:prstGeom>
        </p:spPr>
        <p:txBody>
          <a:bodyPr vert="horz" lIns="80934" tIns="40467" rIns="80934" bIns="404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88" y="1"/>
            <a:ext cx="2972472" cy="466545"/>
          </a:xfrm>
          <a:prstGeom prst="rect">
            <a:avLst/>
          </a:prstGeom>
        </p:spPr>
        <p:txBody>
          <a:bodyPr vert="horz" lIns="80934" tIns="40467" rIns="80934" bIns="40467" rtlCol="0"/>
          <a:lstStyle>
            <a:lvl1pPr algn="r">
              <a:defRPr sz="1100"/>
            </a:lvl1pPr>
          </a:lstStyle>
          <a:p>
            <a:fld id="{7EFFBE79-0172-4874-A029-685CCD4C6797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55"/>
            <a:ext cx="2972472" cy="466545"/>
          </a:xfrm>
          <a:prstGeom prst="rect">
            <a:avLst/>
          </a:prstGeom>
        </p:spPr>
        <p:txBody>
          <a:bodyPr vert="horz" lIns="80934" tIns="40467" rIns="80934" bIns="404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88" y="8829855"/>
            <a:ext cx="2972472" cy="466545"/>
          </a:xfrm>
          <a:prstGeom prst="rect">
            <a:avLst/>
          </a:prstGeom>
        </p:spPr>
        <p:txBody>
          <a:bodyPr vert="horz" lIns="80934" tIns="40467" rIns="80934" bIns="40467" rtlCol="0" anchor="b"/>
          <a:lstStyle>
            <a:lvl1pPr algn="r">
              <a:defRPr sz="1100"/>
            </a:lvl1pPr>
          </a:lstStyle>
          <a:p>
            <a:fld id="{D275ED7F-54D1-4F81-BA48-D4DF92259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5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706438"/>
            <a:ext cx="4649787" cy="34861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3900" b="0" strike="noStrike" spc="-1">
                <a:latin typeface="Arial"/>
              </a:rPr>
              <a:t>Pulse para desplazar la página</a:t>
            </a: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85830" y="4415711"/>
            <a:ext cx="5486309" cy="41831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8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16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6173" cy="46451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200" b="0" strike="noStrike" spc="-1">
                <a:latin typeface="Times New Roman"/>
              </a:rPr>
              <a:t> </a:t>
            </a:r>
          </a:p>
        </p:txBody>
      </p:sp>
      <p:sp>
        <p:nvSpPr>
          <p:cNvPr id="165" name="PlaceHolder 4"/>
          <p:cNvSpPr>
            <a:spLocks noGrp="1"/>
          </p:cNvSpPr>
          <p:nvPr>
            <p:ph type="dt"/>
          </p:nvPr>
        </p:nvSpPr>
        <p:spPr>
          <a:xfrm>
            <a:off x="3881795" y="0"/>
            <a:ext cx="2976173" cy="46451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200" b="0" strike="noStrike" spc="-1">
                <a:latin typeface="Times New Roman"/>
              </a:rPr>
              <a:t> </a:t>
            </a:r>
          </a:p>
        </p:txBody>
      </p:sp>
      <p:sp>
        <p:nvSpPr>
          <p:cNvPr id="166" name="PlaceHolder 5"/>
          <p:cNvSpPr>
            <a:spLocks noGrp="1"/>
          </p:cNvSpPr>
          <p:nvPr>
            <p:ph type="ftr"/>
          </p:nvPr>
        </p:nvSpPr>
        <p:spPr>
          <a:xfrm>
            <a:off x="0" y="8831735"/>
            <a:ext cx="2976173" cy="46451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2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167" name="PlaceHolder 6"/>
          <p:cNvSpPr>
            <a:spLocks noGrp="1"/>
          </p:cNvSpPr>
          <p:nvPr>
            <p:ph type="sldNum"/>
          </p:nvPr>
        </p:nvSpPr>
        <p:spPr>
          <a:xfrm>
            <a:off x="3881795" y="8831735"/>
            <a:ext cx="2976173" cy="46451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FEAAB5D-BAB3-4B58-B108-BD3FBBD4E00C}" type="slidenum">
              <a:rPr lang="en-GB" sz="1200" b="0" strike="noStrike" spc="-1">
                <a:latin typeface="Times New Roman"/>
              </a:rPr>
              <a:t>‹#›</a:t>
            </a:fld>
            <a:endParaRPr lang="en-GB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500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"/>
          <p:cNvGraphicFramePr/>
          <p:nvPr/>
        </p:nvGraphicFramePr>
        <p:xfrm>
          <a:off x="0" y="6807600"/>
          <a:ext cx="9144000" cy="42876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DC6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8C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Shape 11"/>
          <p:cNvPicPr/>
          <p:nvPr/>
        </p:nvPicPr>
        <p:blipFill>
          <a:blip r:embed="rId14"/>
          <a:stretch/>
        </p:blipFill>
        <p:spPr>
          <a:xfrm>
            <a:off x="-1980720" y="1092960"/>
            <a:ext cx="6152040" cy="5646600"/>
          </a:xfrm>
          <a:prstGeom prst="rect">
            <a:avLst/>
          </a:prstGeom>
          <a:ln>
            <a:noFill/>
          </a:ln>
        </p:spPr>
      </p:pic>
      <p:pic>
        <p:nvPicPr>
          <p:cNvPr id="2" name="Picture 1"/>
          <p:cNvPicPr/>
          <p:nvPr/>
        </p:nvPicPr>
        <p:blipFill>
          <a:blip r:embed="rId15"/>
          <a:stretch/>
        </p:blipFill>
        <p:spPr>
          <a:xfrm>
            <a:off x="5400000" y="31320"/>
            <a:ext cx="3389040" cy="2784240"/>
          </a:xfrm>
          <a:prstGeom prst="rect">
            <a:avLst/>
          </a:prstGeom>
          <a:ln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"/>
          <p:cNvGraphicFramePr/>
          <p:nvPr/>
        </p:nvGraphicFramePr>
        <p:xfrm>
          <a:off x="0" y="6807600"/>
          <a:ext cx="9144000" cy="42876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8C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CustomShape 2"/>
          <p:cNvSpPr/>
          <p:nvPr/>
        </p:nvSpPr>
        <p:spPr>
          <a:xfrm>
            <a:off x="7236360" y="6528600"/>
            <a:ext cx="1798560" cy="28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1A12B98-4315-44E9-A289-2FD83DD3EAC7}" type="slidenum">
              <a:rPr lang="en-GB" sz="900" b="0" strike="noStrike" spc="-1">
                <a:solidFill>
                  <a:srgbClr val="000000"/>
                </a:solidFill>
                <a:latin typeface="Arial"/>
                <a:ea typeface="Arial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43" name="Picture 42"/>
          <p:cNvPicPr/>
          <p:nvPr/>
        </p:nvPicPr>
        <p:blipFill>
          <a:blip r:embed="rId14"/>
          <a:stretch/>
        </p:blipFill>
        <p:spPr>
          <a:xfrm>
            <a:off x="7587000" y="183240"/>
            <a:ext cx="1366920" cy="840240"/>
          </a:xfrm>
          <a:prstGeom prst="rect">
            <a:avLst/>
          </a:prstGeom>
          <a:ln>
            <a:noFill/>
          </a:ln>
        </p:spPr>
      </p:pic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Table 1"/>
          <p:cNvGraphicFramePr/>
          <p:nvPr/>
        </p:nvGraphicFramePr>
        <p:xfrm>
          <a:off x="0" y="6807600"/>
          <a:ext cx="9144000" cy="42876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DC60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98C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3" name="Shape 11"/>
          <p:cNvPicPr/>
          <p:nvPr/>
        </p:nvPicPr>
        <p:blipFill>
          <a:blip r:embed="rId14"/>
          <a:stretch/>
        </p:blipFill>
        <p:spPr>
          <a:xfrm>
            <a:off x="-1980720" y="1092960"/>
            <a:ext cx="6152040" cy="564660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5724000" y="6165360"/>
            <a:ext cx="2806560" cy="4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5" name="Picture 84"/>
          <p:cNvPicPr/>
          <p:nvPr/>
        </p:nvPicPr>
        <p:blipFill>
          <a:blip r:embed="rId15"/>
          <a:stretch/>
        </p:blipFill>
        <p:spPr>
          <a:xfrm>
            <a:off x="4971960" y="247320"/>
            <a:ext cx="3817080" cy="3135600"/>
          </a:xfrm>
          <a:prstGeom prst="rect">
            <a:avLst/>
          </a:prstGeom>
          <a:ln>
            <a:noFill/>
          </a:ln>
        </p:spPr>
      </p:pic>
      <p:sp>
        <p:nvSpPr>
          <p:cNvPr id="8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regeurope.eu/policvlearning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otdeleirr@abv.bg" TargetMode="Externa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933480" y="4725000"/>
            <a:ext cx="7270560" cy="2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2"/>
          <p:cNvSpPr/>
          <p:nvPr/>
        </p:nvSpPr>
        <p:spPr>
          <a:xfrm>
            <a:off x="933480" y="5157360"/>
            <a:ext cx="7270560" cy="2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3"/>
          <p:cNvSpPr/>
          <p:nvPr/>
        </p:nvSpPr>
        <p:spPr>
          <a:xfrm>
            <a:off x="971640" y="5537603"/>
            <a:ext cx="7270560" cy="2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4"/>
          <p:cNvSpPr/>
          <p:nvPr/>
        </p:nvSpPr>
        <p:spPr>
          <a:xfrm>
            <a:off x="685800" y="3501000"/>
            <a:ext cx="7770600" cy="14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bg-BG" sz="4400" b="0" strike="noStrike" spc="-1" dirty="0" smtClean="0">
                <a:solidFill>
                  <a:srgbClr val="1F497D"/>
                </a:solidFill>
                <a:latin typeface="Arial"/>
                <a:ea typeface="Arial"/>
              </a:rPr>
              <a:t>Проект </a:t>
            </a:r>
            <a:r>
              <a:rPr lang="en-US" sz="4400" b="0" strike="noStrike" spc="-1" dirty="0" smtClean="0">
                <a:solidFill>
                  <a:srgbClr val="1F497D"/>
                </a:solidFill>
                <a:latin typeface="Arial"/>
                <a:ea typeface="Arial"/>
              </a:rPr>
              <a:t>REGIONS 4FOOD</a:t>
            </a:r>
            <a:endParaRPr lang="bg-BG" sz="4400" b="0" strike="noStrike" spc="-1" dirty="0" smtClean="0">
              <a:solidFill>
                <a:srgbClr val="1F497D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СТРАТЕГИЧЕСКИ 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ПРЕПОРЪКИ</a:t>
            </a:r>
            <a:endParaRPr lang="en-GB" sz="33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CustomShape 5"/>
          <p:cNvSpPr/>
          <p:nvPr/>
        </p:nvSpPr>
        <p:spPr>
          <a:xfrm>
            <a:off x="933480" y="6157426"/>
            <a:ext cx="7413840" cy="38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bg-BG" spc="-1" dirty="0">
                <a:solidFill>
                  <a:srgbClr val="7F7F7F"/>
                </a:solidFill>
                <a:latin typeface="Arial"/>
                <a:ea typeface="Arial"/>
              </a:rPr>
              <a:t>г</a:t>
            </a:r>
            <a:r>
              <a:rPr lang="bg-BG" sz="1800" b="0" strike="noStrike" spc="-1" dirty="0" smtClean="0">
                <a:solidFill>
                  <a:srgbClr val="7F7F7F"/>
                </a:solidFill>
                <a:latin typeface="Arial"/>
                <a:ea typeface="Arial"/>
              </a:rPr>
              <a:t>р. </a:t>
            </a:r>
            <a:r>
              <a:rPr lang="bg-BG" sz="1800" b="0" strike="noStrike" spc="-1" dirty="0" smtClean="0">
                <a:solidFill>
                  <a:srgbClr val="7F7F7F"/>
                </a:solidFill>
                <a:latin typeface="Arial"/>
                <a:ea typeface="Arial"/>
              </a:rPr>
              <a:t>Пловдив, Кръгла маса на тема „Предизвикателства пред семейното фермерство в България“,</a:t>
            </a:r>
            <a:r>
              <a:rPr lang="en-GB" sz="1800" b="0" strike="noStrike" spc="-1" dirty="0" smtClean="0">
                <a:solidFill>
                  <a:srgbClr val="7F7F7F"/>
                </a:solidFill>
                <a:latin typeface="Arial"/>
                <a:ea typeface="Arial"/>
              </a:rPr>
              <a:t> </a:t>
            </a:r>
            <a:r>
              <a:rPr lang="bg-BG" sz="1800" b="0" strike="noStrike" spc="-1" dirty="0" smtClean="0">
                <a:solidFill>
                  <a:srgbClr val="7F7F7F"/>
                </a:solidFill>
                <a:latin typeface="Arial"/>
                <a:ea typeface="Arial"/>
              </a:rPr>
              <a:t>15 април </a:t>
            </a:r>
            <a:r>
              <a:rPr lang="en-GB" sz="1800" b="0" strike="noStrike" spc="-1" dirty="0" smtClean="0">
                <a:solidFill>
                  <a:srgbClr val="7F7F7F"/>
                </a:solidFill>
                <a:latin typeface="Arial"/>
                <a:ea typeface="Arial"/>
              </a:rPr>
              <a:t>20</a:t>
            </a:r>
            <a:r>
              <a:rPr lang="bg-BG" sz="1800" b="0" strike="noStrike" spc="-1" dirty="0" smtClean="0">
                <a:solidFill>
                  <a:srgbClr val="7F7F7F"/>
                </a:solidFill>
                <a:latin typeface="Arial"/>
                <a:ea typeface="Arial"/>
              </a:rPr>
              <a:t>22</a:t>
            </a:r>
            <a:r>
              <a:rPr lang="bg-BG" spc="-1" dirty="0" smtClean="0">
                <a:solidFill>
                  <a:srgbClr val="7F7F7F"/>
                </a:solidFill>
                <a:latin typeface="Arial"/>
                <a:ea typeface="Arial"/>
              </a:rPr>
              <a:t>г</a:t>
            </a:r>
            <a:r>
              <a:rPr lang="bg-BG" spc="-1" dirty="0" smtClean="0">
                <a:solidFill>
                  <a:srgbClr val="7F7F7F"/>
                </a:solidFill>
                <a:latin typeface="Arial"/>
                <a:ea typeface="Arial"/>
              </a:rPr>
              <a:t>.</a:t>
            </a:r>
            <a:endParaRPr lang="en-GB" sz="1800" b="0" strike="noStrike" spc="-1" dirty="0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408053"/>
            <a:ext cx="2546604" cy="809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3200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457200" y="712080"/>
            <a:ext cx="739332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2" y="129758"/>
            <a:ext cx="2546604" cy="809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960" y="1945404"/>
            <a:ext cx="8159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730" y="1182840"/>
            <a:ext cx="8113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r>
              <a:rPr lang="bg-BG" dirty="0"/>
              <a:t>REGIONS 4FOOD </a:t>
            </a:r>
            <a:r>
              <a:rPr lang="en-US" dirty="0"/>
              <a:t>– </a:t>
            </a:r>
            <a:r>
              <a:rPr lang="bg-BG" dirty="0"/>
              <a:t>насърч</a:t>
            </a:r>
            <a:r>
              <a:rPr lang="en-US" dirty="0" err="1"/>
              <a:t>аване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bg-BG" b="1" dirty="0"/>
              <a:t>цифровизацията</a:t>
            </a:r>
            <a:r>
              <a:rPr lang="bg-BG" dirty="0"/>
              <a:t> във веригата на стойността в </a:t>
            </a:r>
            <a:r>
              <a:rPr lang="bg-BG" b="1" dirty="0"/>
              <a:t>селското стопанство и хранителния сектор</a:t>
            </a:r>
            <a:r>
              <a:rPr lang="bg-BG" dirty="0"/>
              <a:t> чрез подобряване прилагането на инструментите на </a:t>
            </a:r>
            <a:r>
              <a:rPr lang="bg-BG" b="1" dirty="0" smtClean="0"/>
              <a:t>регионалните политики</a:t>
            </a:r>
            <a:r>
              <a:rPr lang="en-US" dirty="0" smtClean="0"/>
              <a:t>.</a:t>
            </a:r>
            <a:endParaRPr lang="ru-RU" dirty="0"/>
          </a:p>
          <a:p>
            <a:r>
              <a:rPr lang="bg-BG" dirty="0" smtClean="0"/>
              <a:t>Цел </a:t>
            </a:r>
            <a:r>
              <a:rPr lang="bg-BG" dirty="0"/>
              <a:t>- </a:t>
            </a:r>
            <a:r>
              <a:rPr lang="bg-BG" dirty="0" smtClean="0"/>
              <a:t>новите </a:t>
            </a:r>
            <a:r>
              <a:rPr lang="bg-BG" dirty="0"/>
              <a:t>предизвикателства във връзка с ИКТ и данните </a:t>
            </a:r>
            <a:r>
              <a:rPr lang="bg-BG" dirty="0" smtClean="0"/>
              <a:t>за </a:t>
            </a:r>
            <a:r>
              <a:rPr lang="bg-BG" dirty="0"/>
              <a:t>всички участници във веригата на </a:t>
            </a:r>
            <a:r>
              <a:rPr lang="bg-BG" dirty="0" smtClean="0"/>
              <a:t>стойността</a:t>
            </a:r>
          </a:p>
          <a:p>
            <a:endParaRPr lang="bg-BG" dirty="0" smtClean="0"/>
          </a:p>
          <a:p>
            <a:r>
              <a:rPr lang="bg-BG" b="1" dirty="0"/>
              <a:t>Подход</a:t>
            </a:r>
            <a:r>
              <a:rPr lang="bg-BG" dirty="0"/>
              <a:t> - </a:t>
            </a:r>
            <a:r>
              <a:rPr lang="bg-BG" b="1" dirty="0"/>
              <a:t>обмен на опит</a:t>
            </a:r>
            <a:r>
              <a:rPr lang="bg-BG" dirty="0"/>
              <a:t> </a:t>
            </a:r>
            <a:r>
              <a:rPr lang="bg-BG" b="1" dirty="0"/>
              <a:t>и добри </a:t>
            </a:r>
            <a:r>
              <a:rPr lang="bg-BG" b="1" dirty="0" smtClean="0"/>
              <a:t>практики </a:t>
            </a:r>
            <a:r>
              <a:rPr lang="bg-BG" dirty="0" smtClean="0"/>
              <a:t>(</a:t>
            </a:r>
            <a:r>
              <a:rPr lang="bg-BG" dirty="0"/>
              <a:t>29 </a:t>
            </a:r>
            <a:r>
              <a:rPr lang="en-US" u="sng" dirty="0">
                <a:hlinkClick r:id="rId3"/>
              </a:rPr>
              <a:t>https://www.interregeurope.eu/policvlearning</a:t>
            </a:r>
            <a:r>
              <a:rPr lang="en-US" u="sng" dirty="0" smtClean="0">
                <a:hlinkClick r:id="rId3"/>
              </a:rPr>
              <a:t>/</a:t>
            </a:r>
            <a:r>
              <a:rPr lang="bg-BG" u="sng" dirty="0" smtClean="0"/>
              <a:t>)</a:t>
            </a:r>
            <a:r>
              <a:rPr lang="bg-BG" dirty="0" smtClean="0"/>
              <a:t> </a:t>
            </a:r>
            <a:r>
              <a:rPr lang="bg-BG" dirty="0"/>
              <a:t>водещи до план за действие за всеки отделен регион, насочен към подобряване на определения инструмент на политиката</a:t>
            </a:r>
            <a:r>
              <a:rPr lang="bg-BG" dirty="0" smtClean="0"/>
              <a:t>;</a:t>
            </a:r>
          </a:p>
          <a:p>
            <a:endParaRPr lang="bg-BG" dirty="0" smtClean="0"/>
          </a:p>
          <a:p>
            <a:r>
              <a:rPr lang="bg-BG" dirty="0" smtClean="0"/>
              <a:t>Работа </a:t>
            </a:r>
            <a:r>
              <a:rPr lang="bg-BG" dirty="0"/>
              <a:t>в </a:t>
            </a:r>
            <a:r>
              <a:rPr lang="bg-BG" b="1" dirty="0"/>
              <a:t>сътрудничество с 4 вида местни заинтересовани страни</a:t>
            </a:r>
            <a:r>
              <a:rPr lang="bg-BG" dirty="0"/>
              <a:t>: публични институции; фермери/агро-хранителния бизнес; научни/академични организации; граждански организации/НПО;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99794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3200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675896" y="636760"/>
            <a:ext cx="739332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2" y="129758"/>
            <a:ext cx="2546604" cy="809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960" y="1945404"/>
            <a:ext cx="81590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bg-BG" altLang="en-US" sz="2400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sz="2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sz="2400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sz="2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895" y="1241244"/>
            <a:ext cx="78702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bg-BG" b="1" dirty="0"/>
              <a:t>Проучвания</a:t>
            </a:r>
            <a:r>
              <a:rPr lang="bg-BG" dirty="0"/>
              <a:t>: на бариери, нужди, релационен капитал и добри практики, свързани с цифровизацията на агрохранителния сектор; и на ползваните и генерирани данни и технологии в </a:t>
            </a:r>
            <a:r>
              <a:rPr lang="bg-BG" dirty="0" smtClean="0"/>
              <a:t>сектора;</a:t>
            </a:r>
          </a:p>
          <a:p>
            <a:endParaRPr lang="en-US" dirty="0"/>
          </a:p>
          <a:p>
            <a:r>
              <a:rPr lang="bg-BG" dirty="0"/>
              <a:t>1ви вариант на </a:t>
            </a:r>
            <a:r>
              <a:rPr lang="bg-BG" b="1" dirty="0" smtClean="0"/>
              <a:t>план </a:t>
            </a:r>
            <a:r>
              <a:rPr lang="bg-BG" b="1" dirty="0"/>
              <a:t>за действие</a:t>
            </a:r>
            <a:r>
              <a:rPr lang="bg-BG" dirty="0"/>
              <a:t> </a:t>
            </a:r>
            <a:r>
              <a:rPr lang="bg-BG" dirty="0" smtClean="0"/>
              <a:t>&gt; </a:t>
            </a:r>
            <a:r>
              <a:rPr lang="bg-BG" dirty="0"/>
              <a:t>партньорска проверка от партньорите - собственици на съответните добри практики, послужили за основа при </a:t>
            </a:r>
            <a:r>
              <a:rPr lang="bg-BG" dirty="0" smtClean="0"/>
              <a:t>изготвянето &gt; финалните </a:t>
            </a:r>
            <a:r>
              <a:rPr lang="bg-BG" dirty="0"/>
              <a:t>7 плана - одобрени от Съвместния секретариат на програма Интерег </a:t>
            </a:r>
            <a:r>
              <a:rPr lang="bg-BG" dirty="0" smtClean="0"/>
              <a:t>Европа &gt; </a:t>
            </a:r>
            <a:r>
              <a:rPr lang="bg-BG" dirty="0"/>
              <a:t>Изпълнение – 2-ра фаза </a:t>
            </a:r>
            <a:r>
              <a:rPr lang="bg-BG" dirty="0" smtClean="0"/>
              <a:t>2022-2023г;</a:t>
            </a:r>
          </a:p>
          <a:p>
            <a:endParaRPr lang="bg-BG" b="1" dirty="0" smtClean="0"/>
          </a:p>
          <a:p>
            <a:r>
              <a:rPr lang="bg-BG" b="1" dirty="0" smtClean="0"/>
              <a:t>6 </a:t>
            </a:r>
            <a:r>
              <a:rPr lang="bg-BG" b="1" dirty="0"/>
              <a:t>препоръки към политиката</a:t>
            </a:r>
            <a:r>
              <a:rPr lang="bg-BG" dirty="0"/>
              <a:t> на ЕС за цифровизация на веригата на стойността в агрохранителната промишленост - общи заключения на партньорите, обсъдени с местните заинтересовани страни, експерти от ЕК и политици, съгласувани с подписа на ръководителите на всяка организация-партньор</a:t>
            </a:r>
            <a:r>
              <a:rPr lang="bg-B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09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3200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675896" y="636760"/>
            <a:ext cx="739332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2" y="129758"/>
            <a:ext cx="2546604" cy="809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960" y="1945404"/>
            <a:ext cx="8159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304" y="1451922"/>
            <a:ext cx="7604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/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1646" y="1451922"/>
            <a:ext cx="78233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ПРАВНА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РАМКА ЗА НАЛИЧНОСТТА, УПРАВЛЕНИЕТО, АНАЛИЗИТЕ И СПОДЕЛЯНЕТО НА ДАННИ: ПОВЕЧЕ ПУБЛИЧНИ ОТВОРЕНИ ПЛАТФОРМИ И ОПЕРАТИВНА СЪВМЕСТИМОСТ В СЪОТВЕТСТВИЕ С ЕВРОПЕЙСКИЯ ЕТИЧЕН КОДЕКС </a:t>
            </a:r>
            <a:r>
              <a:rPr lang="bg-BG" dirty="0"/>
              <a:t>–  защита и сигурност - отворени данни от публични източници – фермерите да могат да защитават собствеността върху данните си - свързване на публичните бази данни (храни, земеделие, цифрови регистри, пространствени поземлени регистри и ИКТ системи) в единна национална обществена </a:t>
            </a:r>
            <a:r>
              <a:rPr lang="bg-BG" dirty="0" smtClean="0"/>
              <a:t>система</a:t>
            </a:r>
          </a:p>
          <a:p>
            <a:r>
              <a:rPr lang="bg-BG" dirty="0" smtClean="0"/>
              <a:t>2. 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СЪЗДАВАНЕ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НА ИНОВАЦИОННИ ЕКОСИСТЕМИ, КОНСОЛИДИРАНЕ И КООРДИНИРАНЕ НА СЪЩЕСТВУВАЩИТЕ; НАСЪРЧАВАНЕ НА СЪВМЕСТНО ПРОЕКТИРАНЕ И РАЗВИВАНЕ НА ИНИЦИАТИВИ МЕЖДУ РЕЛЕВАНТНИ УЧАСТНИЦИ </a:t>
            </a:r>
            <a:r>
              <a:rPr lang="bg-BG" dirty="0"/>
              <a:t>– напр. цифрови иновационни центрове/европейските DIH, клъстери и междурегионални партньорства за интелигентна специализация, демонстрационни </a:t>
            </a:r>
            <a:r>
              <a:rPr lang="bg-BG" dirty="0" smtClean="0"/>
              <a:t>ферми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821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3200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675896" y="636760"/>
            <a:ext cx="739332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2" y="129758"/>
            <a:ext cx="2546604" cy="809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3980" y="1844833"/>
            <a:ext cx="8159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591" y="1143762"/>
            <a:ext cx="826140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3. 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УВЕЛИЧАВАНЕ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НА ПУБЛИЧНИТЕ И ЧАСТНИТЕ ИНВЕСТИЦИИ ЗА НАСЪРЧАВАНЕ НА ПРОЦЕСА НА ЦИФРОВА ТРАНСФОРМАЦИЯ </a:t>
            </a:r>
            <a:r>
              <a:rPr lang="bg-BG" dirty="0"/>
              <a:t>– с подкрепа и насоки за това в какви цифрови технологии трябва да инвестират фермерите и каква би била възвръщаемостта на инвестициите; </a:t>
            </a:r>
            <a:endParaRPr lang="en-US" dirty="0"/>
          </a:p>
          <a:p>
            <a:r>
              <a:rPr lang="bg-BG" dirty="0"/>
              <a:t>скоростта на разработване на нови ИКТ инструменти и технологии често изпреварва обичайната финансова амортизация на инвестицията. Трябва да се насърчи съвместното проучване с банковия сектор на нови инвестиционни и амортизационни схеми, които да улесняват земеделските производители да обновяват бързо своите системи</a:t>
            </a:r>
            <a:r>
              <a:rPr lang="bg-BG" dirty="0" smtClean="0"/>
              <a:t>.</a:t>
            </a:r>
          </a:p>
          <a:p>
            <a:endParaRPr lang="en-US" dirty="0"/>
          </a:p>
          <a:p>
            <a:r>
              <a:rPr lang="bg-BG" dirty="0" smtClean="0"/>
              <a:t>4.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НАСЪРЧАВАНЕ НА ТЕХНОЛОГИЧНИ РЕШЕНИЯ И СПЕЦИАЛИЗИРАН ХАРДУЕР И СОФТУЕР ЗА СЕКТОРА НА АГРОХРАНИТЕ ОТ ИКТ ФИРМИТЕ И ПОДОБРЯВАНЕ НА ЦИФРОВИТЕ ИНФРАСТРУКТУРИ В ЦЯЛА ЕВРОПА </a:t>
            </a:r>
            <a:r>
              <a:rPr lang="bg-BG" dirty="0"/>
              <a:t>– включване на земеделски производители и производители на храни, като ползватели, и на образователни институции, за да предлагат решения, адаптирани към сектора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315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3200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675896" y="636760"/>
            <a:ext cx="739332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2" y="129758"/>
            <a:ext cx="2546604" cy="809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960" y="1945404"/>
            <a:ext cx="8159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057" y="1637563"/>
            <a:ext cx="76451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5. 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РАЗВИТИЕ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НА МУЛТИДИСЦИПЛИНАРНИ ИЗСЛЕДВАНИЯ, ОБУЧЕНИЯ И СЪЗДАВАНЕ НА НОВИ ПРОФЕСИОНАЛНИ ПРОФИЛИ ЗА ИНОВАЦИИ </a:t>
            </a:r>
            <a:r>
              <a:rPr lang="bg-BG" dirty="0"/>
              <a:t>- образователните и академичните институции в областта на агрохранителния сектор да включват и ИКТ бизнеса, когато разработват и въвеждат нови учебни програми - фермерите на бъдещето ще трябва да бъдат също и анализатори, да разбират от маркетинг и от </a:t>
            </a:r>
            <a:r>
              <a:rPr lang="bg-BG" dirty="0" smtClean="0"/>
              <a:t>комуникации</a:t>
            </a:r>
          </a:p>
          <a:p>
            <a:endParaRPr lang="en-US" dirty="0"/>
          </a:p>
          <a:p>
            <a:r>
              <a:rPr lang="bg-BG" dirty="0" smtClean="0"/>
              <a:t>6. 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УВЕЛИЧАВАНЕ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НА КОМУНИКАЦИЯТА И ИНФОРМИРАНОСТТА В АГРАРНИЯ И ХРАНИТЕЛНИЯ СЕКТОРИ </a:t>
            </a:r>
            <a:r>
              <a:rPr lang="bg-BG" dirty="0"/>
              <a:t>- широки публични комуникационни дейности, базирани на разбираем език и достъпни послания, за повишаване на осведомеността и мотивиране на земеделските производители и производителите на храни за дигитализация, от една страна; а от друга, е важно да се популяризира важността на агрохранителния сектор сред по-широка аудитория, включително деца и младежи</a:t>
            </a:r>
            <a:r>
              <a:rPr lang="en-US" dirty="0"/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133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432000"/>
            <a:ext cx="8227800" cy="56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675896" y="636760"/>
            <a:ext cx="7393320" cy="478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2" y="129758"/>
            <a:ext cx="2546604" cy="8092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5960" y="1945404"/>
            <a:ext cx="8159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bg-BG" altLang="en-US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057" y="1637563"/>
            <a:ext cx="76451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/>
              <a:t>За успешното изпълнение на горните препоръки биха спомогнали следните действия</a:t>
            </a:r>
            <a:r>
              <a:rPr lang="bg-BG" dirty="0"/>
              <a:t> :</a:t>
            </a:r>
            <a:endParaRPr lang="en-US" dirty="0"/>
          </a:p>
          <a:p>
            <a:r>
              <a:rPr lang="bg-BG" dirty="0"/>
              <a:t> 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/>
              <a:t>съчетаване на отделните видове политики на ЕС -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/>
              <a:t>веригата на стойността в селското стопанство и храните трябва да бъде разглеждана в нейната цялост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/>
              <a:t>опростяване на процесите от страна на ИКТ фирмите или въвеждане на задължителни изисквания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/>
              <a:t>подобряване на оперативната съвместимост, цифровите инфраструктури и отворените данни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/>
              <a:t>засилени нови взаимовръзки между секторите, които преди са били изключени от веригата, както и междурегионалното сътрудничество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06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685800" y="3344400"/>
            <a:ext cx="7770600" cy="79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bg-BG" sz="4400" b="0" strike="noStrike" spc="-1" dirty="0" smtClean="0">
                <a:solidFill>
                  <a:srgbClr val="1F497D"/>
                </a:solidFill>
                <a:latin typeface="Arial"/>
                <a:ea typeface="Arial"/>
              </a:rPr>
              <a:t>Благодаря</a:t>
            </a:r>
            <a:r>
              <a:rPr lang="en-GB" sz="4400" b="0" strike="noStrike" spc="-1" dirty="0" smtClean="0">
                <a:solidFill>
                  <a:srgbClr val="1F497D"/>
                </a:solidFill>
                <a:latin typeface="Arial"/>
                <a:ea typeface="Arial"/>
              </a:rPr>
              <a:t>!</a:t>
            </a:r>
            <a:endParaRPr lang="bg-BG" sz="4400" b="0" strike="noStrike" spc="-1" dirty="0" smtClean="0">
              <a:solidFill>
                <a:srgbClr val="1F497D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</a:pPr>
            <a:endParaRPr lang="bg-BG" sz="4400" b="0" strike="noStrike" spc="-1" dirty="0" smtClean="0">
              <a:solidFill>
                <a:srgbClr val="1F497D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</a:pPr>
            <a:endParaRPr lang="bg-BG" sz="2400" b="0" strike="noStrike" spc="-1" dirty="0" smtClean="0">
              <a:solidFill>
                <a:srgbClr val="1F497D"/>
              </a:solidFill>
              <a:latin typeface="Arial"/>
              <a:ea typeface="Arial"/>
            </a:endParaRPr>
          </a:p>
          <a:p>
            <a:pPr algn="ctr"/>
            <a:r>
              <a:rPr lang="bg-BG" sz="2400" b="1" spc="-1" dirty="0">
                <a:solidFill>
                  <a:srgbClr val="1F497D"/>
                </a:solidFill>
                <a:ea typeface="Arial"/>
              </a:rPr>
              <a:t>Любов Тренкова</a:t>
            </a:r>
            <a:r>
              <a:rPr lang="en-US" sz="2400" b="1" spc="-1" dirty="0">
                <a:solidFill>
                  <a:srgbClr val="1F497D"/>
                </a:solidFill>
                <a:ea typeface="Arial"/>
              </a:rPr>
              <a:t>, e-mail: </a:t>
            </a:r>
            <a:r>
              <a:rPr lang="en-US" sz="2400" b="1" spc="-1" dirty="0" smtClean="0">
                <a:solidFill>
                  <a:srgbClr val="1F497D"/>
                </a:solidFill>
                <a:ea typeface="Arial"/>
                <a:hlinkClick r:id="rId2"/>
              </a:rPr>
              <a:t>otdeleirr@abv.bg</a:t>
            </a:r>
            <a:endParaRPr lang="bg-BG" sz="2400" b="1" spc="-1" dirty="0">
              <a:solidFill>
                <a:srgbClr val="1F497D"/>
              </a:solidFill>
              <a:ea typeface="Arial"/>
            </a:endParaRPr>
          </a:p>
          <a:p>
            <a:pPr algn="ctr"/>
            <a:r>
              <a:rPr lang="en-US" sz="2400" b="1" spc="-1" dirty="0">
                <a:solidFill>
                  <a:srgbClr val="1F497D"/>
                </a:solidFill>
                <a:ea typeface="Arial"/>
              </a:rPr>
              <a:t>+359 34 40 00 13; +359 888 781 789 </a:t>
            </a:r>
          </a:p>
          <a:p>
            <a:pPr algn="ctr"/>
            <a:r>
              <a:rPr lang="bg-BG" sz="2400" b="1" spc="-1" dirty="0" smtClean="0">
                <a:solidFill>
                  <a:srgbClr val="1F497D"/>
                </a:solidFill>
                <a:ea typeface="Arial"/>
              </a:rPr>
              <a:t>Гергана </a:t>
            </a:r>
            <a:r>
              <a:rPr lang="bg-BG" sz="2400" b="1" spc="-1" dirty="0">
                <a:solidFill>
                  <a:srgbClr val="1F497D"/>
                </a:solidFill>
                <a:ea typeface="Arial"/>
              </a:rPr>
              <a:t>Калоянова</a:t>
            </a:r>
            <a:r>
              <a:rPr lang="en-GB" sz="2400" b="1" spc="-1" dirty="0">
                <a:solidFill>
                  <a:srgbClr val="1F497D"/>
                </a:solidFill>
                <a:ea typeface="Arial"/>
              </a:rPr>
              <a:t>, </a:t>
            </a:r>
            <a:r>
              <a:rPr lang="en-US" sz="2400" b="1" spc="-1" dirty="0" smtClean="0">
                <a:solidFill>
                  <a:srgbClr val="1F497D"/>
                </a:solidFill>
                <a:ea typeface="Arial"/>
              </a:rPr>
              <a:t>e-mail</a:t>
            </a:r>
            <a:r>
              <a:rPr lang="en-US" sz="2400" b="1" spc="-1" dirty="0">
                <a:solidFill>
                  <a:srgbClr val="1F497D"/>
                </a:solidFill>
                <a:ea typeface="Arial"/>
              </a:rPr>
              <a:t>: </a:t>
            </a:r>
            <a:r>
              <a:rPr lang="en-US" sz="2400" b="1" spc="-1" dirty="0" smtClean="0">
                <a:solidFill>
                  <a:srgbClr val="1F497D"/>
                </a:solidFill>
                <a:ea typeface="Arial"/>
                <a:hlinkClick r:id="rId2"/>
              </a:rPr>
              <a:t>otdeleirr@abv.bg</a:t>
            </a:r>
            <a:r>
              <a:rPr lang="en-US" sz="2400" b="1" spc="-1" dirty="0" smtClean="0">
                <a:solidFill>
                  <a:srgbClr val="1F497D"/>
                </a:solidFill>
                <a:ea typeface="Arial"/>
              </a:rPr>
              <a:t>   </a:t>
            </a:r>
            <a:endParaRPr lang="bg-BG" sz="2400" b="1" spc="-1" dirty="0" smtClean="0">
              <a:solidFill>
                <a:srgbClr val="1F497D"/>
              </a:solidFill>
              <a:ea typeface="Arial"/>
            </a:endParaRPr>
          </a:p>
          <a:p>
            <a:pPr algn="ctr"/>
            <a:r>
              <a:rPr lang="en-US" sz="2400" b="1" spc="-1" dirty="0" smtClean="0">
                <a:solidFill>
                  <a:srgbClr val="1F497D"/>
                </a:solidFill>
                <a:ea typeface="Arial"/>
              </a:rPr>
              <a:t> </a:t>
            </a:r>
            <a:r>
              <a:rPr lang="en-US" sz="2400" b="1" spc="-1" dirty="0">
                <a:solidFill>
                  <a:srgbClr val="1F497D"/>
                </a:solidFill>
                <a:ea typeface="Arial"/>
              </a:rPr>
              <a:t>+359 34 40 00 12; +359 886 783 </a:t>
            </a:r>
            <a:r>
              <a:rPr lang="en-US" sz="2400" b="1" spc="-1" dirty="0" smtClean="0">
                <a:solidFill>
                  <a:srgbClr val="1F497D"/>
                </a:solidFill>
                <a:ea typeface="Arial"/>
              </a:rPr>
              <a:t>786</a:t>
            </a:r>
            <a:endParaRPr lang="bg-BG" sz="2400" b="1" spc="-1" dirty="0" smtClean="0">
              <a:solidFill>
                <a:srgbClr val="1F497D"/>
              </a:solidFill>
              <a:ea typeface="Arial"/>
            </a:endParaRPr>
          </a:p>
          <a:p>
            <a:pPr algn="ctr"/>
            <a:r>
              <a:rPr lang="en-US" sz="2400" b="1" spc="-1" dirty="0" smtClean="0">
                <a:solidFill>
                  <a:srgbClr val="1F497D"/>
                </a:solidFill>
                <a:ea typeface="Arial"/>
              </a:rPr>
              <a:t> </a:t>
            </a:r>
            <a:endParaRPr lang="en-US" sz="2400" b="1" spc="-1" dirty="0">
              <a:solidFill>
                <a:srgbClr val="1F497D"/>
              </a:solidFill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n-GB" sz="4400" b="0" strike="noStrike" spc="-1" dirty="0" smtClean="0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 lang="en-GB" sz="4400" b="0" strike="noStrike" spc="-1" dirty="0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467640" y="6165360"/>
            <a:ext cx="4102560" cy="4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600" b="0" strike="noStrike" spc="-1" dirty="0"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5" y="117651"/>
            <a:ext cx="2546604" cy="809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734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Gergana Kaloyanova</dc:creator>
  <dc:description/>
  <cp:lastModifiedBy>Lubov Trenkova</cp:lastModifiedBy>
  <cp:revision>151</cp:revision>
  <cp:lastPrinted>2018-10-24T15:17:24Z</cp:lastPrinted>
  <dcterms:modified xsi:type="dcterms:W3CDTF">2022-04-14T09:59:45Z</dcterms:modified>
  <dc:language>es-ES</dc:language>
</cp:coreProperties>
</file>