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12"/>
  </p:notesMasterIdLst>
  <p:handoutMasterIdLst>
    <p:handoutMasterId r:id="rId13"/>
  </p:handoutMasterIdLst>
  <p:sldIdLst>
    <p:sldId id="256" r:id="rId4"/>
    <p:sldId id="269" r:id="rId5"/>
    <p:sldId id="293" r:id="rId6"/>
    <p:sldId id="267" r:id="rId7"/>
    <p:sldId id="268" r:id="rId8"/>
    <p:sldId id="271" r:id="rId9"/>
    <p:sldId id="294" r:id="rId10"/>
    <p:sldId id="263" r:id="rId11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37" autoAdjust="0"/>
    <p:restoredTop sz="94723" autoAdjust="0"/>
  </p:normalViewPr>
  <p:slideViewPr>
    <p:cSldViewPr snapToGrid="0">
      <p:cViewPr varScale="1">
        <p:scale>
          <a:sx n="116" d="100"/>
          <a:sy n="116" d="100"/>
        </p:scale>
        <p:origin x="1134" y="-150"/>
      </p:cViewPr>
      <p:guideLst/>
    </p:cSldViewPr>
  </p:slideViewPr>
  <p:outlineViewPr>
    <p:cViewPr>
      <p:scale>
        <a:sx n="33" d="100"/>
        <a:sy n="33" d="100"/>
      </p:scale>
      <p:origin x="0" y="-43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2472" cy="466545"/>
          </a:xfrm>
          <a:prstGeom prst="rect">
            <a:avLst/>
          </a:prstGeom>
        </p:spPr>
        <p:txBody>
          <a:bodyPr vert="horz" lIns="80934" tIns="40467" rIns="80934" bIns="40467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88" y="1"/>
            <a:ext cx="2972472" cy="466545"/>
          </a:xfrm>
          <a:prstGeom prst="rect">
            <a:avLst/>
          </a:prstGeom>
        </p:spPr>
        <p:txBody>
          <a:bodyPr vert="horz" lIns="80934" tIns="40467" rIns="80934" bIns="40467" rtlCol="0"/>
          <a:lstStyle>
            <a:lvl1pPr algn="r">
              <a:defRPr sz="1100"/>
            </a:lvl1pPr>
          </a:lstStyle>
          <a:p>
            <a:fld id="{7EFFBE79-0172-4874-A029-685CCD4C6797}" type="datetimeFigureOut">
              <a:rPr lang="en-US" smtClean="0"/>
              <a:t>4/14/2022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55"/>
            <a:ext cx="2972472" cy="466545"/>
          </a:xfrm>
          <a:prstGeom prst="rect">
            <a:avLst/>
          </a:prstGeom>
        </p:spPr>
        <p:txBody>
          <a:bodyPr vert="horz" lIns="80934" tIns="40467" rIns="80934" bIns="40467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88" y="8829855"/>
            <a:ext cx="2972472" cy="466545"/>
          </a:xfrm>
          <a:prstGeom prst="rect">
            <a:avLst/>
          </a:prstGeom>
        </p:spPr>
        <p:txBody>
          <a:bodyPr vert="horz" lIns="80934" tIns="40467" rIns="80934" bIns="40467" rtlCol="0" anchor="b"/>
          <a:lstStyle>
            <a:lvl1pPr algn="r">
              <a:defRPr sz="1100"/>
            </a:lvl1pPr>
          </a:lstStyle>
          <a:p>
            <a:fld id="{D275ED7F-54D1-4F81-BA48-D4DF92259C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3055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3313" y="706438"/>
            <a:ext cx="4649787" cy="348615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GB" sz="3900" b="0" strike="noStrike" spc="-1">
                <a:latin typeface="Arial"/>
              </a:rPr>
              <a:t>Pulse para desplazar la página</a:t>
            </a:r>
          </a:p>
        </p:txBody>
      </p:sp>
      <p:sp>
        <p:nvSpPr>
          <p:cNvPr id="163" name="PlaceHolder 2"/>
          <p:cNvSpPr>
            <a:spLocks noGrp="1"/>
          </p:cNvSpPr>
          <p:nvPr>
            <p:ph type="body"/>
          </p:nvPr>
        </p:nvSpPr>
        <p:spPr>
          <a:xfrm>
            <a:off x="685830" y="4415711"/>
            <a:ext cx="5486309" cy="41831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GB" sz="1800" b="0" strike="noStrike" spc="-1">
                <a:latin typeface="Arial"/>
              </a:rPr>
              <a:t>Pulse para editar el formato de las notas</a:t>
            </a:r>
          </a:p>
        </p:txBody>
      </p:sp>
      <p:sp>
        <p:nvSpPr>
          <p:cNvPr id="16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2976173" cy="464515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GB" sz="1200" b="0" strike="noStrike" spc="-1">
                <a:latin typeface="Times New Roman"/>
              </a:rPr>
              <a:t> </a:t>
            </a:r>
          </a:p>
        </p:txBody>
      </p:sp>
      <p:sp>
        <p:nvSpPr>
          <p:cNvPr id="165" name="PlaceHolder 4"/>
          <p:cNvSpPr>
            <a:spLocks noGrp="1"/>
          </p:cNvSpPr>
          <p:nvPr>
            <p:ph type="dt"/>
          </p:nvPr>
        </p:nvSpPr>
        <p:spPr>
          <a:xfrm>
            <a:off x="3881795" y="0"/>
            <a:ext cx="2976173" cy="464515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GB" sz="1200" b="0" strike="noStrike" spc="-1">
                <a:latin typeface="Times New Roman"/>
              </a:rPr>
              <a:t> </a:t>
            </a:r>
          </a:p>
        </p:txBody>
      </p:sp>
      <p:sp>
        <p:nvSpPr>
          <p:cNvPr id="166" name="PlaceHolder 5"/>
          <p:cNvSpPr>
            <a:spLocks noGrp="1"/>
          </p:cNvSpPr>
          <p:nvPr>
            <p:ph type="ftr"/>
          </p:nvPr>
        </p:nvSpPr>
        <p:spPr>
          <a:xfrm>
            <a:off x="0" y="8831735"/>
            <a:ext cx="2976173" cy="464515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GB" sz="1200" b="0" strike="noStrike" spc="-1">
                <a:latin typeface="Times New Roman"/>
              </a:rPr>
              <a:t>&lt;pie de página&gt;</a:t>
            </a:r>
          </a:p>
        </p:txBody>
      </p:sp>
      <p:sp>
        <p:nvSpPr>
          <p:cNvPr id="167" name="PlaceHolder 6"/>
          <p:cNvSpPr>
            <a:spLocks noGrp="1"/>
          </p:cNvSpPr>
          <p:nvPr>
            <p:ph type="sldNum"/>
          </p:nvPr>
        </p:nvSpPr>
        <p:spPr>
          <a:xfrm>
            <a:off x="3881795" y="8831735"/>
            <a:ext cx="2976173" cy="464515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8FEAAB5D-BAB3-4B58-B108-BD3FBBD4E00C}" type="slidenum">
              <a:rPr lang="en-GB" sz="1200" b="0" strike="noStrike" spc="-1">
                <a:latin typeface="Times New Roman"/>
              </a:rPr>
              <a:t>‹#›</a:t>
            </a:fld>
            <a:endParaRPr lang="en-GB" sz="12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5009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2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2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GB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GB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1"/>
          <p:cNvGraphicFramePr/>
          <p:nvPr/>
        </p:nvGraphicFramePr>
        <p:xfrm>
          <a:off x="0" y="6807600"/>
          <a:ext cx="9144000" cy="428760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87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DC60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1CB8C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15996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98C2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Shape 11"/>
          <p:cNvPicPr/>
          <p:nvPr/>
        </p:nvPicPr>
        <p:blipFill>
          <a:blip r:embed="rId14"/>
          <a:stretch/>
        </p:blipFill>
        <p:spPr>
          <a:xfrm>
            <a:off x="-1980720" y="1092960"/>
            <a:ext cx="6152040" cy="5646600"/>
          </a:xfrm>
          <a:prstGeom prst="rect">
            <a:avLst/>
          </a:prstGeom>
          <a:ln>
            <a:noFill/>
          </a:ln>
        </p:spPr>
      </p:pic>
      <p:pic>
        <p:nvPicPr>
          <p:cNvPr id="2" name="Picture 1"/>
          <p:cNvPicPr/>
          <p:nvPr/>
        </p:nvPicPr>
        <p:blipFill>
          <a:blip r:embed="rId15"/>
          <a:stretch/>
        </p:blipFill>
        <p:spPr>
          <a:xfrm>
            <a:off x="5400000" y="31320"/>
            <a:ext cx="3389040" cy="2784240"/>
          </a:xfrm>
          <a:prstGeom prst="rect">
            <a:avLst/>
          </a:prstGeom>
          <a:ln>
            <a:noFill/>
          </a:ln>
        </p:spPr>
      </p:pic>
      <p:sp>
        <p:nvSpPr>
          <p:cNvPr id="3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GB" sz="4400" b="0" strike="noStrike" spc="-1">
                <a:latin typeface="Arial"/>
              </a:rPr>
              <a:t>Pulse para editar el formato del texto de título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latin typeface="Arial"/>
              </a:rPr>
              <a:t>Pulse para editar el formato de esquema del texto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Table 1"/>
          <p:cNvGraphicFramePr/>
          <p:nvPr/>
        </p:nvGraphicFramePr>
        <p:xfrm>
          <a:off x="0" y="6807600"/>
          <a:ext cx="9144000" cy="428760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87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1CB8C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15996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98C2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2" name="CustomShape 2"/>
          <p:cNvSpPr/>
          <p:nvPr/>
        </p:nvSpPr>
        <p:spPr>
          <a:xfrm>
            <a:off x="7236360" y="6528600"/>
            <a:ext cx="1798560" cy="282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61A12B98-4315-44E9-A289-2FD83DD3EAC7}" type="slidenum">
              <a:rPr lang="en-GB" sz="900" b="0" strike="noStrike" spc="-1">
                <a:solidFill>
                  <a:srgbClr val="000000"/>
                </a:solidFill>
                <a:latin typeface="Arial"/>
                <a:ea typeface="Arial"/>
              </a:rPr>
              <a:t>‹#›</a:t>
            </a:fld>
            <a:endParaRPr lang="en-GB" sz="900" b="0" strike="noStrike" spc="-1">
              <a:latin typeface="Arial"/>
            </a:endParaRPr>
          </a:p>
        </p:txBody>
      </p:sp>
      <p:pic>
        <p:nvPicPr>
          <p:cNvPr id="43" name="Picture 42"/>
          <p:cNvPicPr/>
          <p:nvPr/>
        </p:nvPicPr>
        <p:blipFill>
          <a:blip r:embed="rId14"/>
          <a:stretch/>
        </p:blipFill>
        <p:spPr>
          <a:xfrm>
            <a:off x="7587000" y="183240"/>
            <a:ext cx="1366920" cy="840240"/>
          </a:xfrm>
          <a:prstGeom prst="rect">
            <a:avLst/>
          </a:prstGeom>
          <a:ln>
            <a:noFill/>
          </a:ln>
        </p:spPr>
      </p:pic>
      <p:sp>
        <p:nvSpPr>
          <p:cNvPr id="44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GB" sz="4400" b="0" strike="noStrike" spc="-1">
                <a:latin typeface="Arial"/>
              </a:rPr>
              <a:t>Pulse para editar el formato del texto de título</a:t>
            </a: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latin typeface="Arial"/>
              </a:rPr>
              <a:t>Pulse para editar el formato de esquema del texto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2" name="Table 1"/>
          <p:cNvGraphicFramePr/>
          <p:nvPr/>
        </p:nvGraphicFramePr>
        <p:xfrm>
          <a:off x="0" y="6807600"/>
          <a:ext cx="9144000" cy="428760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876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FDC60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1CB8C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15996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9360">
                      <a:solidFill>
                        <a:srgbClr val="000000"/>
                      </a:solidFill>
                    </a:lnL>
                    <a:lnR w="9360">
                      <a:solidFill>
                        <a:srgbClr val="000000"/>
                      </a:solidFill>
                    </a:lnR>
                    <a:lnT w="9360">
                      <a:solidFill>
                        <a:srgbClr val="000000"/>
                      </a:solidFill>
                    </a:lnT>
                    <a:lnB w="9360">
                      <a:solidFill>
                        <a:srgbClr val="000000"/>
                      </a:solidFill>
                    </a:lnB>
                    <a:solidFill>
                      <a:srgbClr val="98C2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83" name="Shape 11"/>
          <p:cNvPicPr/>
          <p:nvPr/>
        </p:nvPicPr>
        <p:blipFill>
          <a:blip r:embed="rId14"/>
          <a:stretch/>
        </p:blipFill>
        <p:spPr>
          <a:xfrm>
            <a:off x="-1980720" y="1092960"/>
            <a:ext cx="6152040" cy="5646600"/>
          </a:xfrm>
          <a:prstGeom prst="rect">
            <a:avLst/>
          </a:prstGeom>
          <a:ln>
            <a:noFill/>
          </a:ln>
        </p:spPr>
      </p:pic>
      <p:sp>
        <p:nvSpPr>
          <p:cNvPr id="84" name="CustomShape 2"/>
          <p:cNvSpPr/>
          <p:nvPr/>
        </p:nvSpPr>
        <p:spPr>
          <a:xfrm>
            <a:off x="5724000" y="6165360"/>
            <a:ext cx="2806560" cy="43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85" name="Picture 84"/>
          <p:cNvPicPr/>
          <p:nvPr/>
        </p:nvPicPr>
        <p:blipFill>
          <a:blip r:embed="rId15"/>
          <a:stretch/>
        </p:blipFill>
        <p:spPr>
          <a:xfrm>
            <a:off x="4971960" y="247320"/>
            <a:ext cx="3817080" cy="3135600"/>
          </a:xfrm>
          <a:prstGeom prst="rect">
            <a:avLst/>
          </a:prstGeom>
          <a:ln>
            <a:noFill/>
          </a:ln>
        </p:spPr>
      </p:pic>
      <p:sp>
        <p:nvSpPr>
          <p:cNvPr id="86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GB" sz="4400" b="0" strike="noStrike" spc="-1">
                <a:latin typeface="Arial"/>
              </a:rPr>
              <a:t>Pulse para editar el formato del texto de título</a:t>
            </a:r>
          </a:p>
        </p:txBody>
      </p:sp>
      <p:sp>
        <p:nvSpPr>
          <p:cNvPr id="87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3200" b="0" strike="noStrike" spc="-1">
                <a:latin typeface="Arial"/>
              </a:rPr>
              <a:t>Pulse para editar el formato de esquema del texto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800" b="0" strike="noStrike" spc="-1">
                <a:latin typeface="Arial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400" b="0" strike="noStrike" spc="-1">
                <a:latin typeface="Arial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GB" sz="2000" b="0" strike="noStrike" spc="-1">
                <a:latin typeface="Arial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GB" sz="2000" b="0" strike="noStrike" spc="-1">
                <a:latin typeface="Arial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erregeurope.eu/policvlearning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hyperlink" Target="mailto:otdeleirr@abv.bg" TargetMode="Externa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ustomShape 1"/>
          <p:cNvSpPr/>
          <p:nvPr/>
        </p:nvSpPr>
        <p:spPr>
          <a:xfrm>
            <a:off x="933480" y="4725000"/>
            <a:ext cx="7270560" cy="21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9" name="CustomShape 2"/>
          <p:cNvSpPr/>
          <p:nvPr/>
        </p:nvSpPr>
        <p:spPr>
          <a:xfrm>
            <a:off x="933480" y="5157360"/>
            <a:ext cx="7270560" cy="21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0" name="CustomShape 3"/>
          <p:cNvSpPr/>
          <p:nvPr/>
        </p:nvSpPr>
        <p:spPr>
          <a:xfrm>
            <a:off x="971640" y="5537603"/>
            <a:ext cx="7270560" cy="21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1" name="CustomShape 4"/>
          <p:cNvSpPr/>
          <p:nvPr/>
        </p:nvSpPr>
        <p:spPr>
          <a:xfrm>
            <a:off x="685800" y="3501000"/>
            <a:ext cx="7770600" cy="1438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bg-BG" sz="4400" b="0" strike="noStrike" spc="-1" dirty="0" smtClean="0">
                <a:solidFill>
                  <a:srgbClr val="1F497D"/>
                </a:solidFill>
                <a:latin typeface="Arial"/>
                <a:ea typeface="Arial"/>
              </a:rPr>
              <a:t>Проект </a:t>
            </a:r>
            <a:r>
              <a:rPr lang="en-US" sz="4400" b="0" strike="noStrike" spc="-1" dirty="0" smtClean="0">
                <a:solidFill>
                  <a:srgbClr val="1F497D"/>
                </a:solidFill>
                <a:latin typeface="Arial"/>
                <a:ea typeface="Arial"/>
              </a:rPr>
              <a:t>REGIONS 4FOOD</a:t>
            </a:r>
            <a:endParaRPr lang="bg-BG" sz="4400" b="0" strike="noStrike" spc="-1" dirty="0" smtClean="0">
              <a:solidFill>
                <a:srgbClr val="1F497D"/>
              </a:solidFill>
              <a:latin typeface="Arial"/>
              <a:ea typeface="Arial"/>
            </a:endParaRPr>
          </a:p>
          <a:p>
            <a:pPr algn="ctr">
              <a:lnSpc>
                <a:spcPct val="100000"/>
              </a:lnSpc>
            </a:pPr>
            <a:r>
              <a:rPr lang="en-US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СТРАТЕГИЧЕСКИ </a:t>
            </a:r>
            <a:r>
              <a:rPr lang="en-US" sz="3300" b="1" dirty="0">
                <a:latin typeface="Arial" panose="020B0604020202020204" pitchFamily="34" charset="0"/>
                <a:cs typeface="Arial" panose="020B0604020202020204" pitchFamily="34" charset="0"/>
              </a:rPr>
              <a:t>ПРЕПОРЪКИ</a:t>
            </a:r>
            <a:endParaRPr lang="en-GB" sz="3300" b="0" strike="noStrike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2" name="CustomShape 5"/>
          <p:cNvSpPr/>
          <p:nvPr/>
        </p:nvSpPr>
        <p:spPr>
          <a:xfrm>
            <a:off x="933480" y="6157426"/>
            <a:ext cx="7413840" cy="385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bg-BG" spc="-1" dirty="0">
                <a:solidFill>
                  <a:srgbClr val="7F7F7F"/>
                </a:solidFill>
                <a:latin typeface="Arial"/>
                <a:ea typeface="Arial"/>
              </a:rPr>
              <a:t>г</a:t>
            </a:r>
            <a:r>
              <a:rPr lang="bg-BG" sz="1800" b="0" strike="noStrike" spc="-1" dirty="0" smtClean="0">
                <a:solidFill>
                  <a:srgbClr val="7F7F7F"/>
                </a:solidFill>
                <a:latin typeface="Arial"/>
                <a:ea typeface="Arial"/>
              </a:rPr>
              <a:t>р. </a:t>
            </a:r>
            <a:r>
              <a:rPr lang="bg-BG" sz="1800" b="0" strike="noStrike" spc="-1" dirty="0" smtClean="0">
                <a:solidFill>
                  <a:srgbClr val="7F7F7F"/>
                </a:solidFill>
                <a:latin typeface="Arial"/>
                <a:ea typeface="Arial"/>
              </a:rPr>
              <a:t>Пловдив, Кръгла маса на тема „Предизвикателства пред семейното фермерство в България“,</a:t>
            </a:r>
            <a:r>
              <a:rPr lang="en-GB" sz="1800" b="0" strike="noStrike" spc="-1" dirty="0" smtClean="0">
                <a:solidFill>
                  <a:srgbClr val="7F7F7F"/>
                </a:solidFill>
                <a:latin typeface="Arial"/>
                <a:ea typeface="Arial"/>
              </a:rPr>
              <a:t> </a:t>
            </a:r>
            <a:r>
              <a:rPr lang="bg-BG" sz="1800" b="0" strike="noStrike" spc="-1" dirty="0" smtClean="0">
                <a:solidFill>
                  <a:srgbClr val="7F7F7F"/>
                </a:solidFill>
                <a:latin typeface="Arial"/>
                <a:ea typeface="Arial"/>
              </a:rPr>
              <a:t>15 април </a:t>
            </a:r>
            <a:r>
              <a:rPr lang="en-GB" sz="1800" b="0" strike="noStrike" spc="-1" dirty="0" smtClean="0">
                <a:solidFill>
                  <a:srgbClr val="7F7F7F"/>
                </a:solidFill>
                <a:latin typeface="Arial"/>
                <a:ea typeface="Arial"/>
              </a:rPr>
              <a:t>20</a:t>
            </a:r>
            <a:r>
              <a:rPr lang="bg-BG" sz="1800" b="0" strike="noStrike" spc="-1" dirty="0" smtClean="0">
                <a:solidFill>
                  <a:srgbClr val="7F7F7F"/>
                </a:solidFill>
                <a:latin typeface="Arial"/>
                <a:ea typeface="Arial"/>
              </a:rPr>
              <a:t>22</a:t>
            </a:r>
            <a:r>
              <a:rPr lang="bg-BG" spc="-1" dirty="0" smtClean="0">
                <a:solidFill>
                  <a:srgbClr val="7F7F7F"/>
                </a:solidFill>
                <a:latin typeface="Arial"/>
                <a:ea typeface="Arial"/>
              </a:rPr>
              <a:t>г</a:t>
            </a:r>
            <a:r>
              <a:rPr lang="bg-BG" spc="-1" dirty="0" smtClean="0">
                <a:solidFill>
                  <a:srgbClr val="7F7F7F"/>
                </a:solidFill>
                <a:latin typeface="Arial"/>
                <a:ea typeface="Arial"/>
              </a:rPr>
              <a:t>.</a:t>
            </a:r>
            <a:endParaRPr lang="en-GB" sz="1800" b="0" strike="noStrike" spc="-1" dirty="0">
              <a:latin typeface="Arial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164" y="408053"/>
            <a:ext cx="2546604" cy="8092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457200" y="432000"/>
            <a:ext cx="8227800" cy="560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4" name="CustomShape 2"/>
          <p:cNvSpPr/>
          <p:nvPr/>
        </p:nvSpPr>
        <p:spPr>
          <a:xfrm>
            <a:off x="457200" y="712080"/>
            <a:ext cx="7393320" cy="478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GB" sz="1800" b="0" strike="noStrike" spc="-1" dirty="0">
              <a:latin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12" y="129758"/>
            <a:ext cx="2546604" cy="80924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25960" y="1945404"/>
            <a:ext cx="8159040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bg-BG" altLang="en-US" b="1" dirty="0" smtClean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bg-BG" altLang="en-US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bg-BG" altLang="en-US" b="1" dirty="0" smtClean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GB" altLang="en-US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8730" y="1182840"/>
            <a:ext cx="81135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bg-BG" dirty="0" smtClean="0"/>
          </a:p>
          <a:p>
            <a:r>
              <a:rPr lang="bg-BG" dirty="0"/>
              <a:t>REGIONS 4FOOD </a:t>
            </a:r>
            <a:r>
              <a:rPr lang="en-US" dirty="0"/>
              <a:t>– </a:t>
            </a:r>
            <a:r>
              <a:rPr lang="bg-BG" dirty="0"/>
              <a:t>насърч</a:t>
            </a:r>
            <a:r>
              <a:rPr lang="en-US" dirty="0" err="1"/>
              <a:t>аване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bg-BG" b="1" dirty="0"/>
              <a:t>цифровизацията</a:t>
            </a:r>
            <a:r>
              <a:rPr lang="bg-BG" dirty="0"/>
              <a:t> във веригата на стойността в </a:t>
            </a:r>
            <a:r>
              <a:rPr lang="bg-BG" b="1" dirty="0"/>
              <a:t>селското стопанство и хранителния сектор</a:t>
            </a:r>
            <a:r>
              <a:rPr lang="bg-BG" dirty="0"/>
              <a:t> чрез подобряване прилагането на инструментите на </a:t>
            </a:r>
            <a:r>
              <a:rPr lang="bg-BG" b="1" dirty="0" smtClean="0"/>
              <a:t>регионалните политики</a:t>
            </a:r>
            <a:r>
              <a:rPr lang="en-US" dirty="0" smtClean="0"/>
              <a:t>.</a:t>
            </a:r>
            <a:endParaRPr lang="ru-RU" dirty="0"/>
          </a:p>
          <a:p>
            <a:r>
              <a:rPr lang="bg-BG" dirty="0" smtClean="0"/>
              <a:t>Цел </a:t>
            </a:r>
            <a:r>
              <a:rPr lang="bg-BG" dirty="0"/>
              <a:t>- </a:t>
            </a:r>
            <a:r>
              <a:rPr lang="bg-BG" dirty="0" smtClean="0"/>
              <a:t>новите </a:t>
            </a:r>
            <a:r>
              <a:rPr lang="bg-BG" dirty="0"/>
              <a:t>предизвикателства във връзка с ИКТ и данните </a:t>
            </a:r>
            <a:r>
              <a:rPr lang="bg-BG" dirty="0" smtClean="0"/>
              <a:t>за </a:t>
            </a:r>
            <a:r>
              <a:rPr lang="bg-BG" dirty="0"/>
              <a:t>всички участници във веригата на </a:t>
            </a:r>
            <a:r>
              <a:rPr lang="bg-BG" dirty="0" smtClean="0"/>
              <a:t>стойността</a:t>
            </a:r>
          </a:p>
          <a:p>
            <a:endParaRPr lang="bg-BG" dirty="0" smtClean="0"/>
          </a:p>
          <a:p>
            <a:r>
              <a:rPr lang="bg-BG" b="1" dirty="0"/>
              <a:t>Подход</a:t>
            </a:r>
            <a:r>
              <a:rPr lang="bg-BG" dirty="0"/>
              <a:t> - </a:t>
            </a:r>
            <a:r>
              <a:rPr lang="bg-BG" b="1" dirty="0"/>
              <a:t>обмен на опит</a:t>
            </a:r>
            <a:r>
              <a:rPr lang="bg-BG" dirty="0"/>
              <a:t> </a:t>
            </a:r>
            <a:r>
              <a:rPr lang="bg-BG" b="1" dirty="0"/>
              <a:t>и добри </a:t>
            </a:r>
            <a:r>
              <a:rPr lang="bg-BG" b="1" dirty="0" smtClean="0"/>
              <a:t>практики </a:t>
            </a:r>
            <a:r>
              <a:rPr lang="bg-BG" dirty="0" smtClean="0"/>
              <a:t>(</a:t>
            </a:r>
            <a:r>
              <a:rPr lang="bg-BG" dirty="0"/>
              <a:t>29 </a:t>
            </a:r>
            <a:r>
              <a:rPr lang="en-US" u="sng" dirty="0">
                <a:hlinkClick r:id="rId3"/>
              </a:rPr>
              <a:t>https://www.interregeurope.eu/policvlearning</a:t>
            </a:r>
            <a:r>
              <a:rPr lang="en-US" u="sng" dirty="0" smtClean="0">
                <a:hlinkClick r:id="rId3"/>
              </a:rPr>
              <a:t>/</a:t>
            </a:r>
            <a:r>
              <a:rPr lang="bg-BG" u="sng" dirty="0" smtClean="0"/>
              <a:t>)</a:t>
            </a:r>
            <a:r>
              <a:rPr lang="bg-BG" dirty="0" smtClean="0"/>
              <a:t> </a:t>
            </a:r>
            <a:r>
              <a:rPr lang="bg-BG" dirty="0"/>
              <a:t>водещи до план за действие за всеки отделен регион, насочен към подобряване на определения инструмент на политиката</a:t>
            </a:r>
            <a:r>
              <a:rPr lang="bg-BG" dirty="0" smtClean="0"/>
              <a:t>;</a:t>
            </a:r>
          </a:p>
          <a:p>
            <a:endParaRPr lang="bg-BG" dirty="0" smtClean="0"/>
          </a:p>
          <a:p>
            <a:r>
              <a:rPr lang="bg-BG" dirty="0" smtClean="0"/>
              <a:t>Работа </a:t>
            </a:r>
            <a:r>
              <a:rPr lang="bg-BG" dirty="0"/>
              <a:t>в </a:t>
            </a:r>
            <a:r>
              <a:rPr lang="bg-BG" b="1" dirty="0"/>
              <a:t>сътрудничество с 4 вида местни заинтересовани страни</a:t>
            </a:r>
            <a:r>
              <a:rPr lang="bg-BG" dirty="0"/>
              <a:t>: публични институции; фермери/агро-хранителния бизнес; научни/академични организации; граждански организации/НПО;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5997947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457200" y="432000"/>
            <a:ext cx="8227800" cy="560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4" name="CustomShape 2"/>
          <p:cNvSpPr/>
          <p:nvPr/>
        </p:nvSpPr>
        <p:spPr>
          <a:xfrm>
            <a:off x="675896" y="636760"/>
            <a:ext cx="7393320" cy="478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GB" sz="1800" b="0" strike="noStrike" spc="-1" dirty="0">
              <a:latin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12" y="129758"/>
            <a:ext cx="2546604" cy="80924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25960" y="1945404"/>
            <a:ext cx="815904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bg-BG" altLang="en-US" sz="2400" b="1" dirty="0" smtClean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bg-BG" altLang="en-US" sz="2400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bg-BG" altLang="en-US" sz="2400" b="1" dirty="0" smtClean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GB" altLang="en-US" sz="2400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5895" y="1241244"/>
            <a:ext cx="7870227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bg-BG" b="1" dirty="0"/>
              <a:t>Проучвания</a:t>
            </a:r>
            <a:r>
              <a:rPr lang="bg-BG" dirty="0"/>
              <a:t>: на бариери, нужди, релационен капитал и добри практики, свързани с цифровизацията на агрохранителния сектор; и на ползваните и генерирани данни и технологии в </a:t>
            </a:r>
            <a:r>
              <a:rPr lang="bg-BG" dirty="0" smtClean="0"/>
              <a:t>сектора;</a:t>
            </a:r>
          </a:p>
          <a:p>
            <a:endParaRPr lang="en-US" dirty="0"/>
          </a:p>
          <a:p>
            <a:r>
              <a:rPr lang="bg-BG" dirty="0"/>
              <a:t>1ви вариант на </a:t>
            </a:r>
            <a:r>
              <a:rPr lang="bg-BG" b="1" dirty="0" smtClean="0"/>
              <a:t>план </a:t>
            </a:r>
            <a:r>
              <a:rPr lang="bg-BG" b="1" dirty="0"/>
              <a:t>за действие</a:t>
            </a:r>
            <a:r>
              <a:rPr lang="bg-BG" dirty="0"/>
              <a:t> </a:t>
            </a:r>
            <a:r>
              <a:rPr lang="bg-BG" dirty="0" smtClean="0"/>
              <a:t>&gt; </a:t>
            </a:r>
            <a:r>
              <a:rPr lang="bg-BG" dirty="0"/>
              <a:t>партньорска проверка от партньорите - собственици на съответните добри практики, послужили за основа при </a:t>
            </a:r>
            <a:r>
              <a:rPr lang="bg-BG" dirty="0" smtClean="0"/>
              <a:t>изготвянето &gt; финалните </a:t>
            </a:r>
            <a:r>
              <a:rPr lang="bg-BG" dirty="0"/>
              <a:t>7 плана - одобрени от Съвместния секретариат на програма Интерег </a:t>
            </a:r>
            <a:r>
              <a:rPr lang="bg-BG" dirty="0" smtClean="0"/>
              <a:t>Европа &gt; </a:t>
            </a:r>
            <a:r>
              <a:rPr lang="bg-BG" dirty="0"/>
              <a:t>Изпълнение – 2-ра фаза </a:t>
            </a:r>
            <a:r>
              <a:rPr lang="bg-BG" dirty="0" smtClean="0"/>
              <a:t>2022-2023г;</a:t>
            </a:r>
          </a:p>
          <a:p>
            <a:endParaRPr lang="bg-BG" b="1" dirty="0" smtClean="0"/>
          </a:p>
          <a:p>
            <a:r>
              <a:rPr lang="bg-BG" b="1" dirty="0" smtClean="0"/>
              <a:t>6 </a:t>
            </a:r>
            <a:r>
              <a:rPr lang="bg-BG" b="1" dirty="0"/>
              <a:t>препоръки към политиката</a:t>
            </a:r>
            <a:r>
              <a:rPr lang="bg-BG" dirty="0"/>
              <a:t> на ЕС за цифровизация на веригата на стойността в агрохранителната промишленост - общи заключения на партньорите, обсъдени с местните заинтересовани страни, експерти от ЕК и политици, съгласувани с подписа на ръководителите на всяка организация-партньор</a:t>
            </a:r>
            <a:r>
              <a:rPr lang="bg-BG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20935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457200" y="432000"/>
            <a:ext cx="8227800" cy="560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4" name="CustomShape 2"/>
          <p:cNvSpPr/>
          <p:nvPr/>
        </p:nvSpPr>
        <p:spPr>
          <a:xfrm>
            <a:off x="675896" y="636760"/>
            <a:ext cx="7393320" cy="478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GB" sz="1800" b="0" strike="noStrike" spc="-1" dirty="0">
              <a:latin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12" y="129758"/>
            <a:ext cx="2546604" cy="80924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25960" y="1945404"/>
            <a:ext cx="8159040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bg-BG" altLang="en-US" b="1" dirty="0" smtClean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bg-BG" altLang="en-US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bg-BG" altLang="en-US" b="1" dirty="0" smtClean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GB" altLang="en-US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0304" y="1451922"/>
            <a:ext cx="76045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/>
              <a:t/>
            </a:r>
            <a:br>
              <a:rPr lang="bg-BG" dirty="0"/>
            </a:br>
            <a:r>
              <a:rPr lang="bg-BG" dirty="0"/>
              <a:t/>
            </a:r>
            <a:br>
              <a:rPr lang="bg-BG" dirty="0"/>
            </a:b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61646" y="1451922"/>
            <a:ext cx="782335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bg-BG" dirty="0" smtClean="0">
                <a:solidFill>
                  <a:schemeClr val="accent3">
                    <a:lumMod val="75000"/>
                  </a:schemeClr>
                </a:solidFill>
              </a:rPr>
              <a:t>ПРАВНА </a:t>
            </a:r>
            <a:r>
              <a:rPr lang="bg-BG" dirty="0">
                <a:solidFill>
                  <a:schemeClr val="accent3">
                    <a:lumMod val="75000"/>
                  </a:schemeClr>
                </a:solidFill>
              </a:rPr>
              <a:t>РАМКА ЗА НАЛИЧНОСТТА, УПРАВЛЕНИЕТО, АНАЛИЗИТЕ И СПОДЕЛЯНЕТО НА ДАННИ: ПОВЕЧЕ ПУБЛИЧНИ ОТВОРЕНИ ПЛАТФОРМИ И ОПЕРАТИВНА СЪВМЕСТИМОСТ В СЪОТВЕТСТВИЕ С ЕВРОПЕЙСКИЯ ЕТИЧЕН КОДЕКС </a:t>
            </a:r>
            <a:r>
              <a:rPr lang="bg-BG" dirty="0"/>
              <a:t>–  защита и сигурност - отворени данни от публични източници – фермерите да могат да защитават собствеността върху данните си - свързване на публичните бази данни (храни, земеделие, цифрови регистри, пространствени поземлени регистри и ИКТ системи) в единна национална обществена </a:t>
            </a:r>
            <a:r>
              <a:rPr lang="bg-BG" dirty="0" smtClean="0"/>
              <a:t>система</a:t>
            </a:r>
          </a:p>
          <a:p>
            <a:r>
              <a:rPr lang="bg-BG" dirty="0" smtClean="0"/>
              <a:t>2. </a:t>
            </a:r>
            <a:r>
              <a:rPr lang="bg-BG" dirty="0" smtClean="0">
                <a:solidFill>
                  <a:schemeClr val="accent3">
                    <a:lumMod val="75000"/>
                  </a:schemeClr>
                </a:solidFill>
              </a:rPr>
              <a:t>СЪЗДАВАНЕ </a:t>
            </a:r>
            <a:r>
              <a:rPr lang="bg-BG" dirty="0">
                <a:solidFill>
                  <a:schemeClr val="accent3">
                    <a:lumMod val="75000"/>
                  </a:schemeClr>
                </a:solidFill>
              </a:rPr>
              <a:t>НА ИНОВАЦИОННИ ЕКОСИСТЕМИ, КОНСОЛИДИРАНЕ И КООРДИНИРАНЕ НА СЪЩЕСТВУВАЩИТЕ; НАСЪРЧАВАНЕ НА СЪВМЕСТНО ПРОЕКТИРАНЕ И РАЗВИВАНЕ НА ИНИЦИАТИВИ МЕЖДУ РЕЛЕВАНТНИ УЧАСТНИЦИ </a:t>
            </a:r>
            <a:r>
              <a:rPr lang="bg-BG" dirty="0"/>
              <a:t>– напр. цифрови иновационни центрове/европейските DIH, клъстери и междурегионални партньорства за интелигентна специализация, демонстрационни </a:t>
            </a:r>
            <a:r>
              <a:rPr lang="bg-BG" dirty="0" smtClean="0"/>
              <a:t>ферми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88219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457200" y="432000"/>
            <a:ext cx="8227800" cy="560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4" name="CustomShape 2"/>
          <p:cNvSpPr/>
          <p:nvPr/>
        </p:nvSpPr>
        <p:spPr>
          <a:xfrm>
            <a:off x="675896" y="636760"/>
            <a:ext cx="7393320" cy="478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GB" sz="1800" b="0" strike="noStrike" spc="-1" dirty="0">
              <a:latin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12" y="129758"/>
            <a:ext cx="2546604" cy="80924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063980" y="1844833"/>
            <a:ext cx="8159040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bg-BG" altLang="en-US" b="1" dirty="0" smtClean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bg-BG" altLang="en-US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bg-BG" altLang="en-US" b="1" dirty="0" smtClean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GB" altLang="en-US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6591" y="1143762"/>
            <a:ext cx="826140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 smtClean="0"/>
              <a:t>3. </a:t>
            </a:r>
            <a:r>
              <a:rPr lang="bg-BG" dirty="0" smtClean="0">
                <a:solidFill>
                  <a:schemeClr val="accent3">
                    <a:lumMod val="75000"/>
                  </a:schemeClr>
                </a:solidFill>
              </a:rPr>
              <a:t>УВЕЛИЧАВАНЕ </a:t>
            </a:r>
            <a:r>
              <a:rPr lang="bg-BG" dirty="0">
                <a:solidFill>
                  <a:schemeClr val="accent3">
                    <a:lumMod val="75000"/>
                  </a:schemeClr>
                </a:solidFill>
              </a:rPr>
              <a:t>НА ПУБЛИЧНИТЕ И ЧАСТНИТЕ ИНВЕСТИЦИИ ЗА НАСЪРЧАВАНЕ НА ПРОЦЕСА НА ЦИФРОВА ТРАНСФОРМАЦИЯ </a:t>
            </a:r>
            <a:r>
              <a:rPr lang="bg-BG" dirty="0"/>
              <a:t>– с подкрепа и насоки за това в какви цифрови технологии трябва да инвестират фермерите и каква би била възвръщаемостта на инвестициите; </a:t>
            </a:r>
            <a:endParaRPr lang="en-US" dirty="0"/>
          </a:p>
          <a:p>
            <a:r>
              <a:rPr lang="bg-BG" dirty="0"/>
              <a:t>скоростта на разработване на нови ИКТ инструменти и технологии често изпреварва обичайната финансова амортизация на инвестицията. Трябва да се насърчи съвместното проучване с банковия сектор на нови инвестиционни и амортизационни схеми, които да улесняват земеделските производители да обновяват бързо своите системи</a:t>
            </a:r>
            <a:r>
              <a:rPr lang="bg-BG" dirty="0" smtClean="0"/>
              <a:t>.</a:t>
            </a:r>
          </a:p>
          <a:p>
            <a:endParaRPr lang="en-US" dirty="0"/>
          </a:p>
          <a:p>
            <a:r>
              <a:rPr lang="bg-BG" dirty="0" smtClean="0"/>
              <a:t>4. </a:t>
            </a:r>
            <a:r>
              <a:rPr lang="bg-BG" dirty="0">
                <a:solidFill>
                  <a:schemeClr val="accent3">
                    <a:lumMod val="75000"/>
                  </a:schemeClr>
                </a:solidFill>
              </a:rPr>
              <a:t>НАСЪРЧАВАНЕ НА ТЕХНОЛОГИЧНИ РЕШЕНИЯ И СПЕЦИАЛИЗИРАН ХАРДУЕР И СОФТУЕР ЗА СЕКТОРА НА АГРОХРАНИТЕ ОТ ИКТ ФИРМИТЕ И ПОДОБРЯВАНЕ НА ЦИФРОВИТЕ ИНФРАСТРУКТУРИ В ЦЯЛА ЕВРОПА </a:t>
            </a:r>
            <a:r>
              <a:rPr lang="bg-BG" dirty="0"/>
              <a:t>– включване на земеделски производители и производители на храни, като ползватели, и на образователни институции, за да предлагат решения, адаптирани към сектора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03158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457200" y="432000"/>
            <a:ext cx="8227800" cy="560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4" name="CustomShape 2"/>
          <p:cNvSpPr/>
          <p:nvPr/>
        </p:nvSpPr>
        <p:spPr>
          <a:xfrm>
            <a:off x="675896" y="636760"/>
            <a:ext cx="7393320" cy="478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GB" sz="1800" b="0" strike="noStrike" spc="-1" dirty="0">
              <a:latin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12" y="129758"/>
            <a:ext cx="2546604" cy="80924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25960" y="1945404"/>
            <a:ext cx="8159040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bg-BG" altLang="en-US" b="1" dirty="0" smtClean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bg-BG" altLang="en-US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bg-BG" altLang="en-US" b="1" dirty="0" smtClean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GB" altLang="en-US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7057" y="1637563"/>
            <a:ext cx="764517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 smtClean="0"/>
              <a:t>5. </a:t>
            </a:r>
            <a:r>
              <a:rPr lang="bg-BG" dirty="0" smtClean="0">
                <a:solidFill>
                  <a:schemeClr val="accent3">
                    <a:lumMod val="75000"/>
                  </a:schemeClr>
                </a:solidFill>
              </a:rPr>
              <a:t>РАЗВИТИЕ </a:t>
            </a:r>
            <a:r>
              <a:rPr lang="bg-BG" dirty="0">
                <a:solidFill>
                  <a:schemeClr val="accent3">
                    <a:lumMod val="75000"/>
                  </a:schemeClr>
                </a:solidFill>
              </a:rPr>
              <a:t>НА МУЛТИДИСЦИПЛИНАРНИ ИЗСЛЕДВАНИЯ, ОБУЧЕНИЯ И СЪЗДАВАНЕ НА НОВИ ПРОФЕСИОНАЛНИ ПРОФИЛИ ЗА ИНОВАЦИИ </a:t>
            </a:r>
            <a:r>
              <a:rPr lang="bg-BG" dirty="0"/>
              <a:t>- образователните и академичните институции в областта на агрохранителния сектор да включват и ИКТ бизнеса, когато разработват и въвеждат нови учебни програми - фермерите на бъдещето ще трябва да бъдат също и анализатори, да разбират от маркетинг и от </a:t>
            </a:r>
            <a:r>
              <a:rPr lang="bg-BG" dirty="0" smtClean="0"/>
              <a:t>комуникации</a:t>
            </a:r>
          </a:p>
          <a:p>
            <a:endParaRPr lang="en-US" dirty="0"/>
          </a:p>
          <a:p>
            <a:r>
              <a:rPr lang="bg-BG" dirty="0" smtClean="0"/>
              <a:t>6. </a:t>
            </a:r>
            <a:r>
              <a:rPr lang="bg-BG" dirty="0" smtClean="0">
                <a:solidFill>
                  <a:schemeClr val="accent3">
                    <a:lumMod val="75000"/>
                  </a:schemeClr>
                </a:solidFill>
              </a:rPr>
              <a:t>УВЕЛИЧАВАНЕ </a:t>
            </a:r>
            <a:r>
              <a:rPr lang="bg-BG" dirty="0">
                <a:solidFill>
                  <a:schemeClr val="accent3">
                    <a:lumMod val="75000"/>
                  </a:schemeClr>
                </a:solidFill>
              </a:rPr>
              <a:t>НА КОМУНИКАЦИЯТА И ИНФОРМИРАНОСТТА В АГРАРНИЯ И ХРАНИТЕЛНИЯ СЕКТОРИ </a:t>
            </a:r>
            <a:r>
              <a:rPr lang="bg-BG" dirty="0"/>
              <a:t>- широки публични комуникационни дейности, базирани на разбираем език и достъпни послания, за повишаване на осведомеността и мотивиране на земеделските производители и производителите на храни за дигитализация, от една страна; а от друга, е важно да се популяризира важността на агрохранителния сектор сред по-широка аудитория, включително деца и младежи</a:t>
            </a:r>
            <a:r>
              <a:rPr lang="en-US" dirty="0"/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21337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457200" y="432000"/>
            <a:ext cx="8227800" cy="560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4" name="CustomShape 2"/>
          <p:cNvSpPr/>
          <p:nvPr/>
        </p:nvSpPr>
        <p:spPr>
          <a:xfrm>
            <a:off x="675896" y="636760"/>
            <a:ext cx="7393320" cy="4785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GB" sz="1800" b="0" strike="noStrike" spc="-1" dirty="0">
              <a:latin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12" y="129758"/>
            <a:ext cx="2546604" cy="80924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25960" y="1945404"/>
            <a:ext cx="8159040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bg-BG" altLang="en-US" b="1" dirty="0" smtClean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bg-BG" altLang="en-US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bg-BG" altLang="en-US" b="1" dirty="0" smtClean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GB" altLang="en-US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07057" y="1637563"/>
            <a:ext cx="764517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/>
              <a:t>За успешното изпълнение на горните препоръки биха спомогнали следните действия</a:t>
            </a:r>
            <a:r>
              <a:rPr lang="bg-BG" dirty="0"/>
              <a:t> :</a:t>
            </a:r>
            <a:endParaRPr lang="en-US" dirty="0"/>
          </a:p>
          <a:p>
            <a:r>
              <a:rPr lang="bg-BG" dirty="0"/>
              <a:t> 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/>
              <a:t>съчетаване на отделните видове политики на ЕС - 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/>
              <a:t>веригата на стойността в селското стопанство и храните трябва да бъде разглеждана в нейната цялост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/>
              <a:t>опростяване на процесите от страна на ИКТ фирмите или въвеждане на задължителни изисквания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/>
              <a:t>подобряване на оперативната съвместимост, цифровите инфраструктури и отворените данни</a:t>
            </a: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bg-BG" dirty="0"/>
              <a:t>засилени нови взаимовръзки между секторите, които преди са били изключени от веригата, както и междурегионалното сътрудничество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0069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CustomShape 1"/>
          <p:cNvSpPr/>
          <p:nvPr/>
        </p:nvSpPr>
        <p:spPr>
          <a:xfrm>
            <a:off x="685800" y="3344400"/>
            <a:ext cx="7770600" cy="792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bg-BG" sz="4400" b="0" strike="noStrike" spc="-1" dirty="0" smtClean="0">
                <a:solidFill>
                  <a:srgbClr val="1F497D"/>
                </a:solidFill>
                <a:latin typeface="Arial"/>
                <a:ea typeface="Arial"/>
              </a:rPr>
              <a:t>Благодаря</a:t>
            </a:r>
            <a:r>
              <a:rPr lang="en-GB" sz="4400" b="0" strike="noStrike" spc="-1" dirty="0" smtClean="0">
                <a:solidFill>
                  <a:srgbClr val="1F497D"/>
                </a:solidFill>
                <a:latin typeface="Arial"/>
                <a:ea typeface="Arial"/>
              </a:rPr>
              <a:t>!</a:t>
            </a:r>
            <a:endParaRPr lang="bg-BG" sz="4400" b="0" strike="noStrike" spc="-1" dirty="0" smtClean="0">
              <a:solidFill>
                <a:srgbClr val="1F497D"/>
              </a:solidFill>
              <a:latin typeface="Arial"/>
              <a:ea typeface="Arial"/>
            </a:endParaRPr>
          </a:p>
          <a:p>
            <a:pPr algn="ctr">
              <a:lnSpc>
                <a:spcPct val="100000"/>
              </a:lnSpc>
            </a:pPr>
            <a:endParaRPr lang="bg-BG" sz="4400" b="0" strike="noStrike" spc="-1" dirty="0" smtClean="0">
              <a:solidFill>
                <a:srgbClr val="1F497D"/>
              </a:solidFill>
              <a:latin typeface="Arial"/>
              <a:ea typeface="Arial"/>
            </a:endParaRPr>
          </a:p>
          <a:p>
            <a:pPr algn="ctr">
              <a:lnSpc>
                <a:spcPct val="100000"/>
              </a:lnSpc>
            </a:pPr>
            <a:endParaRPr lang="bg-BG" sz="2400" b="0" strike="noStrike" spc="-1" dirty="0" smtClean="0">
              <a:solidFill>
                <a:srgbClr val="1F497D"/>
              </a:solidFill>
              <a:latin typeface="Arial"/>
              <a:ea typeface="Arial"/>
            </a:endParaRPr>
          </a:p>
          <a:p>
            <a:pPr algn="ctr"/>
            <a:r>
              <a:rPr lang="bg-BG" sz="2400" b="1" spc="-1" dirty="0">
                <a:solidFill>
                  <a:srgbClr val="1F497D"/>
                </a:solidFill>
                <a:ea typeface="Arial"/>
              </a:rPr>
              <a:t>Любов Тренкова</a:t>
            </a:r>
            <a:r>
              <a:rPr lang="en-US" sz="2400" b="1" spc="-1" dirty="0">
                <a:solidFill>
                  <a:srgbClr val="1F497D"/>
                </a:solidFill>
                <a:ea typeface="Arial"/>
              </a:rPr>
              <a:t>, e-mail: </a:t>
            </a:r>
            <a:r>
              <a:rPr lang="en-US" sz="2400" b="1" spc="-1" dirty="0" smtClean="0">
                <a:solidFill>
                  <a:srgbClr val="1F497D"/>
                </a:solidFill>
                <a:ea typeface="Arial"/>
                <a:hlinkClick r:id="rId2"/>
              </a:rPr>
              <a:t>otdeleirr@abv.bg</a:t>
            </a:r>
            <a:endParaRPr lang="bg-BG" sz="2400" b="1" spc="-1" dirty="0">
              <a:solidFill>
                <a:srgbClr val="1F497D"/>
              </a:solidFill>
              <a:ea typeface="Arial"/>
            </a:endParaRPr>
          </a:p>
          <a:p>
            <a:pPr algn="ctr"/>
            <a:r>
              <a:rPr lang="en-US" sz="2400" b="1" spc="-1" dirty="0">
                <a:solidFill>
                  <a:srgbClr val="1F497D"/>
                </a:solidFill>
                <a:ea typeface="Arial"/>
              </a:rPr>
              <a:t>+359 34 40 00 13; +359 888 781 789 </a:t>
            </a:r>
          </a:p>
          <a:p>
            <a:pPr algn="ctr"/>
            <a:r>
              <a:rPr lang="bg-BG" sz="2400" b="1" spc="-1" dirty="0" smtClean="0">
                <a:solidFill>
                  <a:srgbClr val="1F497D"/>
                </a:solidFill>
                <a:ea typeface="Arial"/>
              </a:rPr>
              <a:t>Гергана </a:t>
            </a:r>
            <a:r>
              <a:rPr lang="bg-BG" sz="2400" b="1" spc="-1" dirty="0">
                <a:solidFill>
                  <a:srgbClr val="1F497D"/>
                </a:solidFill>
                <a:ea typeface="Arial"/>
              </a:rPr>
              <a:t>Калоянова</a:t>
            </a:r>
            <a:r>
              <a:rPr lang="en-GB" sz="2400" b="1" spc="-1" dirty="0">
                <a:solidFill>
                  <a:srgbClr val="1F497D"/>
                </a:solidFill>
                <a:ea typeface="Arial"/>
              </a:rPr>
              <a:t>, </a:t>
            </a:r>
            <a:r>
              <a:rPr lang="en-US" sz="2400" b="1" spc="-1" dirty="0" smtClean="0">
                <a:solidFill>
                  <a:srgbClr val="1F497D"/>
                </a:solidFill>
                <a:ea typeface="Arial"/>
              </a:rPr>
              <a:t>e-mail</a:t>
            </a:r>
            <a:r>
              <a:rPr lang="en-US" sz="2400" b="1" spc="-1" dirty="0">
                <a:solidFill>
                  <a:srgbClr val="1F497D"/>
                </a:solidFill>
                <a:ea typeface="Arial"/>
              </a:rPr>
              <a:t>: </a:t>
            </a:r>
            <a:r>
              <a:rPr lang="en-US" sz="2400" b="1" spc="-1" dirty="0" smtClean="0">
                <a:solidFill>
                  <a:srgbClr val="1F497D"/>
                </a:solidFill>
                <a:ea typeface="Arial"/>
                <a:hlinkClick r:id="rId2"/>
              </a:rPr>
              <a:t>otdeleirr@abv.bg</a:t>
            </a:r>
            <a:r>
              <a:rPr lang="en-US" sz="2400" b="1" spc="-1" dirty="0" smtClean="0">
                <a:solidFill>
                  <a:srgbClr val="1F497D"/>
                </a:solidFill>
                <a:ea typeface="Arial"/>
              </a:rPr>
              <a:t>   </a:t>
            </a:r>
            <a:endParaRPr lang="bg-BG" sz="2400" b="1" spc="-1" dirty="0" smtClean="0">
              <a:solidFill>
                <a:srgbClr val="1F497D"/>
              </a:solidFill>
              <a:ea typeface="Arial"/>
            </a:endParaRPr>
          </a:p>
          <a:p>
            <a:pPr algn="ctr"/>
            <a:r>
              <a:rPr lang="en-US" sz="2400" b="1" spc="-1" dirty="0" smtClean="0">
                <a:solidFill>
                  <a:srgbClr val="1F497D"/>
                </a:solidFill>
                <a:ea typeface="Arial"/>
              </a:rPr>
              <a:t> </a:t>
            </a:r>
            <a:r>
              <a:rPr lang="en-US" sz="2400" b="1" spc="-1" dirty="0">
                <a:solidFill>
                  <a:srgbClr val="1F497D"/>
                </a:solidFill>
                <a:ea typeface="Arial"/>
              </a:rPr>
              <a:t>+359 34 40 00 12; +359 886 783 </a:t>
            </a:r>
            <a:r>
              <a:rPr lang="en-US" sz="2400" b="1" spc="-1" dirty="0" smtClean="0">
                <a:solidFill>
                  <a:srgbClr val="1F497D"/>
                </a:solidFill>
                <a:ea typeface="Arial"/>
              </a:rPr>
              <a:t>786</a:t>
            </a:r>
            <a:endParaRPr lang="bg-BG" sz="2400" b="1" spc="-1" dirty="0" smtClean="0">
              <a:solidFill>
                <a:srgbClr val="1F497D"/>
              </a:solidFill>
              <a:ea typeface="Arial"/>
            </a:endParaRPr>
          </a:p>
          <a:p>
            <a:pPr algn="ctr"/>
            <a:r>
              <a:rPr lang="en-US" sz="2400" b="1" spc="-1" dirty="0" smtClean="0">
                <a:solidFill>
                  <a:srgbClr val="1F497D"/>
                </a:solidFill>
                <a:ea typeface="Arial"/>
              </a:rPr>
              <a:t> </a:t>
            </a:r>
            <a:endParaRPr lang="en-US" sz="2400" b="1" spc="-1" dirty="0">
              <a:solidFill>
                <a:srgbClr val="1F497D"/>
              </a:solidFill>
              <a:ea typeface="Arial"/>
            </a:endParaRPr>
          </a:p>
          <a:p>
            <a:pPr algn="ctr">
              <a:lnSpc>
                <a:spcPct val="100000"/>
              </a:lnSpc>
            </a:pPr>
            <a:r>
              <a:rPr lang="en-GB" sz="4400" b="0" strike="noStrike" spc="-1" dirty="0" smtClean="0">
                <a:solidFill>
                  <a:srgbClr val="1F497D"/>
                </a:solidFill>
                <a:latin typeface="Arial"/>
                <a:ea typeface="Arial"/>
              </a:rPr>
              <a:t> </a:t>
            </a:r>
            <a:endParaRPr lang="en-GB" sz="4400" b="0" strike="noStrike" spc="-1" dirty="0">
              <a:latin typeface="Arial"/>
            </a:endParaRPr>
          </a:p>
        </p:txBody>
      </p:sp>
      <p:sp>
        <p:nvSpPr>
          <p:cNvPr id="211" name="CustomShape 2"/>
          <p:cNvSpPr/>
          <p:nvPr/>
        </p:nvSpPr>
        <p:spPr>
          <a:xfrm>
            <a:off x="467640" y="6165360"/>
            <a:ext cx="4102560" cy="430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 lang="en-GB" sz="1600" b="0" strike="noStrike" spc="-1" dirty="0">
              <a:latin typeface="Arial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85" y="117651"/>
            <a:ext cx="2546604" cy="8092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2171</TotalTime>
  <Words>734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DejaVu Sans</vt:lpstr>
      <vt:lpstr>Symbol</vt:lpstr>
      <vt:lpstr>Times New Roman</vt:lpstr>
      <vt:lpstr>Wingdings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Gergana Kaloyanova</dc:creator>
  <dc:description/>
  <cp:lastModifiedBy>Lubov Trenkova</cp:lastModifiedBy>
  <cp:revision>151</cp:revision>
  <cp:lastPrinted>2018-10-24T15:17:24Z</cp:lastPrinted>
  <dcterms:modified xsi:type="dcterms:W3CDTF">2022-04-14T09:59:45Z</dcterms:modified>
  <dc:language>es-ES</dc:language>
</cp:coreProperties>
</file>