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097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32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54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752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728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129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37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712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98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87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778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D0C0-7677-4D93-AE52-84F6C4C97747}" type="datetimeFigureOut">
              <a:rPr lang="bg-BG" smtClean="0"/>
              <a:t>11.4.2022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BB2A-4652-4F6E-920F-894C1C2545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266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496944" cy="3168352"/>
          </a:xfrm>
        </p:spPr>
        <p:txBody>
          <a:bodyPr>
            <a:normAutofit fontScale="90000"/>
          </a:bodyPr>
          <a:lstStyle/>
          <a:p>
            <a:r>
              <a:rPr lang="bg-BG" sz="3100" b="1" dirty="0"/>
              <a:t>Добри преподавателски практики в експериментално учене за ефективно обучение във вградени хранителни </a:t>
            </a:r>
            <a:r>
              <a:rPr lang="bg-BG" sz="3100" b="1" dirty="0" smtClean="0"/>
              <a:t>системи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400" b="1" dirty="0" smtClean="0"/>
              <a:t>Good </a:t>
            </a:r>
            <a:r>
              <a:rPr lang="en-US" sz="2400" b="1" dirty="0"/>
              <a:t>teaching practices in experiential learning for effective education in embedded food systems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(</a:t>
            </a:r>
            <a:r>
              <a:rPr lang="en-US" sz="2400" b="1" dirty="0"/>
              <a:t>GOODFOOD</a:t>
            </a:r>
            <a:r>
              <a:rPr lang="en-US" sz="2400" b="1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="1" dirty="0" smtClean="0"/>
              <a:t>Project </a:t>
            </a:r>
            <a:r>
              <a:rPr lang="en-US" sz="2000" b="1" dirty="0"/>
              <a:t>№ 2020-1-PL01-KA203-082209</a:t>
            </a:r>
            <a:r>
              <a:rPr lang="bg-BG" sz="2700" dirty="0"/>
              <a:t/>
            </a:r>
            <a:br>
              <a:rPr lang="bg-BG" sz="2700" dirty="0"/>
            </a:br>
            <a:endParaRPr lang="bg-BG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133853"/>
            <a:ext cx="8352928" cy="1247475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chemeClr val="tx1"/>
                </a:solidFill>
              </a:rPr>
              <a:t>Програма </a:t>
            </a:r>
            <a:r>
              <a:rPr lang="bg-BG" sz="2400" b="1" dirty="0" err="1" smtClean="0">
                <a:solidFill>
                  <a:schemeClr val="tx1"/>
                </a:solidFill>
              </a:rPr>
              <a:t>Еразъм+</a:t>
            </a:r>
            <a:endParaRPr lang="bg-BG" sz="2400" b="1" dirty="0" smtClean="0">
              <a:solidFill>
                <a:schemeClr val="tx1"/>
              </a:solidFill>
            </a:endParaRPr>
          </a:p>
          <a:p>
            <a:r>
              <a:rPr lang="bg-BG" sz="2400" b="1" i="1" dirty="0" smtClean="0">
                <a:solidFill>
                  <a:schemeClr val="tx1"/>
                </a:solidFill>
              </a:rPr>
              <a:t>Дейност</a:t>
            </a:r>
            <a:r>
              <a:rPr lang="en-US" sz="2400" b="1" i="1" dirty="0" smtClean="0">
                <a:solidFill>
                  <a:schemeClr val="tx1"/>
                </a:solidFill>
              </a:rPr>
              <a:t>2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bg-BG" sz="2400" b="1" i="1" dirty="0" smtClean="0">
                <a:solidFill>
                  <a:schemeClr val="tx1"/>
                </a:solidFill>
              </a:rPr>
              <a:t>Стратегическо партньорство за висше образование</a:t>
            </a:r>
            <a:endParaRPr lang="bg-BG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:\manolov2 AU\Erasmus +\GOODFOOD project\logos\goodfood logo no-b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4016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logo-erasmus+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0680"/>
            <a:ext cx="2551807" cy="757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6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78098"/>
          </a:xfrm>
        </p:spPr>
        <p:txBody>
          <a:bodyPr/>
          <a:lstStyle/>
          <a:p>
            <a:r>
              <a:rPr lang="bg-BG" b="1" dirty="0" smtClean="0"/>
              <a:t>Срещи по проекта</a:t>
            </a:r>
            <a:endParaRPr lang="bg-BG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79558" cy="4824536"/>
          </a:xfrm>
          <a:prstGeom prst="rect">
            <a:avLst/>
          </a:prstGeom>
        </p:spPr>
      </p:pic>
      <p:pic>
        <p:nvPicPr>
          <p:cNvPr id="5" name="Picture 4" descr="D:\manolov2 AU\Erasmus +\GOODFOOD project\logos\goodfood logo no-b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0" y="27858"/>
            <a:ext cx="1082529" cy="102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manolov2 AU\Erasmus +\GOODFOOD project\logos\logo-erasmus+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99" y="188640"/>
            <a:ext cx="2166795" cy="64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05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rgbClr val="FF0000"/>
                </a:solidFill>
              </a:rPr>
              <a:t>Много Ви благодаря за вниманието и търпението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bg-BG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D:\manolov2 AU\Erasmus +\GOODFOOD project\logos\goodfood logo no-b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0" y="27858"/>
            <a:ext cx="1874618" cy="160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logo-erasmus+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0277"/>
            <a:ext cx="2762934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9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77918"/>
            <a:ext cx="8229600" cy="1277858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Структура на партньорството: Интердисциплинарен, мултинационален проектен консорциум </a:t>
            </a:r>
            <a:r>
              <a:rPr lang="bg-BG" sz="2800" b="1" dirty="0" smtClean="0"/>
              <a:t>от 6 </a:t>
            </a:r>
            <a:r>
              <a:rPr lang="bg-BG" sz="2800" b="1" dirty="0"/>
              <a:t>университета от 6 страни от ЕС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8784976" cy="3744416"/>
          </a:xfrm>
        </p:spPr>
        <p:txBody>
          <a:bodyPr>
            <a:normAutofit fontScale="85000" lnSpcReduction="10000"/>
          </a:bodyPr>
          <a:lstStyle/>
          <a:p>
            <a:r>
              <a:rPr lang="bg-BG" sz="2400" b="1" dirty="0" smtClean="0"/>
              <a:t>Варшавски университет по естествени науки </a:t>
            </a:r>
            <a:r>
              <a:rPr lang="en-US" sz="2400" b="1" dirty="0" smtClean="0"/>
              <a:t>(</a:t>
            </a:r>
            <a:r>
              <a:rPr lang="bg-BG" sz="2400" b="1" dirty="0" smtClean="0"/>
              <a:t>Полша</a:t>
            </a:r>
            <a:r>
              <a:rPr lang="en-US" sz="2400" b="1" dirty="0" smtClean="0"/>
              <a:t>) – </a:t>
            </a:r>
            <a:r>
              <a:rPr lang="bg-BG" sz="2400" b="1" dirty="0" smtClean="0"/>
              <a:t>Координатор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</a:p>
          <a:p>
            <a:pPr>
              <a:spcBef>
                <a:spcPts val="0"/>
              </a:spcBef>
            </a:pPr>
            <a:r>
              <a:rPr lang="bg-BG" sz="2400" b="1" dirty="0" smtClean="0"/>
              <a:t>Университет по </a:t>
            </a:r>
            <a:r>
              <a:rPr lang="bg-BG" sz="2400" b="1" dirty="0" err="1" smtClean="0"/>
              <a:t>гастрономически</a:t>
            </a:r>
            <a:r>
              <a:rPr lang="bg-BG" sz="2400" b="1" dirty="0" smtClean="0"/>
              <a:t> науки </a:t>
            </a:r>
            <a:r>
              <a:rPr lang="en-US" sz="2400" b="1" dirty="0" smtClean="0"/>
              <a:t>(</a:t>
            </a:r>
            <a:r>
              <a:rPr lang="bg-BG" sz="2400" b="1" dirty="0" err="1" smtClean="0"/>
              <a:t>Поленцо</a:t>
            </a:r>
            <a:r>
              <a:rPr lang="en-US" sz="2400" b="1" dirty="0" smtClean="0"/>
              <a:t>, </a:t>
            </a:r>
            <a:r>
              <a:rPr lang="bg-BG" sz="2400" b="1" dirty="0" smtClean="0"/>
              <a:t>Италия</a:t>
            </a:r>
            <a:r>
              <a:rPr lang="en-US" sz="2400" b="1" dirty="0" smtClean="0"/>
              <a:t>)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r>
              <a:rPr lang="en-US" sz="2400" b="1" dirty="0" smtClean="0"/>
              <a:t>ISARA-</a:t>
            </a:r>
            <a:r>
              <a:rPr lang="bg-BG" sz="2400" b="1" dirty="0" smtClean="0"/>
              <a:t> Лион </a:t>
            </a:r>
            <a:r>
              <a:rPr lang="en-US" sz="2400" b="1" dirty="0" smtClean="0"/>
              <a:t>(</a:t>
            </a:r>
            <a:r>
              <a:rPr lang="bg-BG" sz="2400" b="1" dirty="0" smtClean="0"/>
              <a:t>Франция</a:t>
            </a:r>
            <a:r>
              <a:rPr lang="en-US" sz="2400" b="1" dirty="0" smtClean="0"/>
              <a:t>)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bg-BG" sz="2400" b="1" dirty="0" smtClean="0"/>
              <a:t>Университет в </a:t>
            </a:r>
            <a:r>
              <a:rPr lang="bg-BG" sz="2400" b="1" dirty="0" err="1" smtClean="0"/>
              <a:t>Мюнстер</a:t>
            </a:r>
            <a:r>
              <a:rPr lang="bg-BG" sz="2400" b="1" dirty="0" smtClean="0"/>
              <a:t> по приложни науки </a:t>
            </a:r>
            <a:r>
              <a:rPr lang="en-US" sz="2400" b="1" dirty="0" smtClean="0"/>
              <a:t> (</a:t>
            </a:r>
            <a:r>
              <a:rPr lang="bg-BG" sz="2400" b="1" dirty="0" smtClean="0"/>
              <a:t>Германия</a:t>
            </a:r>
            <a:r>
              <a:rPr lang="en-US" sz="2400" b="1" dirty="0" smtClean="0"/>
              <a:t>)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bg-BG" sz="2400" b="1" dirty="0" smtClean="0"/>
              <a:t>Аграрен университет </a:t>
            </a:r>
            <a:r>
              <a:rPr lang="en-US" sz="2400" b="1" dirty="0" smtClean="0"/>
              <a:t>– </a:t>
            </a:r>
            <a:r>
              <a:rPr lang="bg-BG" sz="2400" b="1" dirty="0" smtClean="0"/>
              <a:t>Пловдив (България</a:t>
            </a:r>
            <a:r>
              <a:rPr lang="en-US" sz="2400" b="1" dirty="0" smtClean="0"/>
              <a:t>)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bg-BG" sz="2400" b="1" dirty="0" smtClean="0"/>
              <a:t>Университет на </a:t>
            </a:r>
            <a:r>
              <a:rPr lang="bg-BG" sz="2400" b="1" dirty="0" err="1" smtClean="0"/>
              <a:t>Орадея</a:t>
            </a:r>
            <a:r>
              <a:rPr lang="bg-BG" sz="2400" b="1" dirty="0" smtClean="0"/>
              <a:t> </a:t>
            </a:r>
            <a:r>
              <a:rPr lang="en-US" sz="2400" b="1" dirty="0" smtClean="0"/>
              <a:t>(</a:t>
            </a:r>
            <a:r>
              <a:rPr lang="bg-BG" sz="2400" b="1" dirty="0" smtClean="0"/>
              <a:t>Румъния</a:t>
            </a:r>
            <a:r>
              <a:rPr lang="en-US" sz="2400" b="1" dirty="0" smtClean="0"/>
              <a:t>)</a:t>
            </a:r>
            <a:r>
              <a:rPr lang="en-US" dirty="0"/>
              <a:t>	</a:t>
            </a:r>
          </a:p>
          <a:p>
            <a:endParaRPr lang="bg-BG" dirty="0"/>
          </a:p>
        </p:txBody>
      </p:sp>
      <p:pic>
        <p:nvPicPr>
          <p:cNvPr id="4" name="Picture 3" descr="D:\manolov2 AU\Erasmus +\GOODFOOD project\logos\goodfood logo no-b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385"/>
            <a:ext cx="1217356" cy="110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logo-erasmus+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0680"/>
            <a:ext cx="2551807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35" y="2595705"/>
            <a:ext cx="876748" cy="5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49" y="3371717"/>
            <a:ext cx="945190" cy="641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23" y="4095597"/>
            <a:ext cx="921647" cy="614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58" y="4797152"/>
            <a:ext cx="998984" cy="5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90" y="5396542"/>
            <a:ext cx="1023422" cy="614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00" y="6111686"/>
            <a:ext cx="1065373" cy="7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54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49" y="1235789"/>
            <a:ext cx="8229600" cy="706090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Вградените </a:t>
            </a:r>
            <a:r>
              <a:rPr lang="bg-BG" sz="2800" b="1" dirty="0"/>
              <a:t>хранителни системи като </a:t>
            </a:r>
            <a:r>
              <a:rPr lang="bg-BG" sz="2800" b="1" dirty="0" smtClean="0"/>
              <a:t>цел на проекта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800" b="1" dirty="0"/>
              <a:t>Вградените хранителни системи</a:t>
            </a:r>
            <a:r>
              <a:rPr lang="en-US" sz="2800" b="1" dirty="0" smtClean="0"/>
              <a:t>, 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Tx/>
              <a:buChar char="-"/>
            </a:pPr>
            <a:r>
              <a:rPr lang="bg-BG" sz="2800" b="1" dirty="0"/>
              <a:t>са устойчиви, добре адаптирани и </a:t>
            </a:r>
            <a:r>
              <a:rPr lang="bg-BG" sz="2800" b="1" dirty="0" smtClean="0"/>
              <a:t>пряко свързани в </a:t>
            </a:r>
            <a:r>
              <a:rPr lang="bg-BG" sz="2800" b="1" dirty="0"/>
              <a:t>селските общности и </a:t>
            </a:r>
            <a:r>
              <a:rPr lang="bg-BG" sz="2800" b="1" dirty="0" smtClean="0"/>
              <a:t>територии</a:t>
            </a:r>
          </a:p>
          <a:p>
            <a:pPr>
              <a:buFontTx/>
              <a:buChar char="-"/>
            </a:pPr>
            <a:endParaRPr lang="en-US" sz="2800" b="1" dirty="0" smtClean="0"/>
          </a:p>
          <a:p>
            <a:pPr>
              <a:buFontTx/>
              <a:buChar char="-"/>
            </a:pPr>
            <a:r>
              <a:rPr lang="bg-BG" sz="2800" b="1" dirty="0"/>
              <a:t>Обикновено се </a:t>
            </a:r>
            <a:r>
              <a:rPr lang="bg-BG" sz="2800" b="1" dirty="0" smtClean="0"/>
              <a:t>управляват </a:t>
            </a:r>
            <a:r>
              <a:rPr lang="bg-BG" sz="2800" b="1" dirty="0"/>
              <a:t>основно от местни участници, </a:t>
            </a:r>
            <a:r>
              <a:rPr lang="bg-BG" sz="2800" b="1" dirty="0" smtClean="0"/>
              <a:t>като се включва </a:t>
            </a:r>
            <a:r>
              <a:rPr lang="bg-BG" sz="2800" b="1" dirty="0"/>
              <a:t>справедливо споделяне на </a:t>
            </a:r>
            <a:r>
              <a:rPr lang="bg-BG" sz="2800" b="1" dirty="0" smtClean="0"/>
              <a:t>икономическата </a:t>
            </a:r>
            <a:r>
              <a:rPr lang="bg-BG" sz="2800" b="1" dirty="0"/>
              <a:t>и друга създадена стойност</a:t>
            </a:r>
            <a:r>
              <a:rPr lang="en-US" sz="2800" b="1" dirty="0" smtClean="0"/>
              <a:t>, </a:t>
            </a:r>
          </a:p>
          <a:p>
            <a:pPr>
              <a:buFontTx/>
              <a:buChar char="-"/>
            </a:pPr>
            <a:endParaRPr lang="en-US" sz="2800" b="1" dirty="0" smtClean="0"/>
          </a:p>
          <a:p>
            <a:pPr>
              <a:buFontTx/>
              <a:buChar char="-"/>
            </a:pPr>
            <a:r>
              <a:rPr lang="bg-BG" sz="2800" b="1" dirty="0"/>
              <a:t>може да </a:t>
            </a:r>
            <a:r>
              <a:rPr lang="bg-BG" sz="2800" b="1" dirty="0" smtClean="0"/>
              <a:t>играят </a:t>
            </a:r>
            <a:r>
              <a:rPr lang="bg-BG" sz="2800" b="1" dirty="0"/>
              <a:t>важна роля в цялостното преминаване на хранителните системи към устойчивост.</a:t>
            </a:r>
            <a:endParaRPr lang="en-US" sz="2400" b="1" dirty="0" smtClean="0"/>
          </a:p>
          <a:p>
            <a:pPr marL="0" indent="0">
              <a:buNone/>
            </a:pPr>
            <a:endParaRPr lang="bg-BG" sz="2400" dirty="0"/>
          </a:p>
        </p:txBody>
      </p:sp>
      <p:pic>
        <p:nvPicPr>
          <p:cNvPr id="4" name="Picture 3" descr="D:\manolov2 AU\Erasmus +\GOODFOOD project\logos\logo-erasmus+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0680"/>
            <a:ext cx="2551807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goodfood logo no-b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385"/>
            <a:ext cx="1217356" cy="1107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92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bg-BG" sz="3200" b="1" dirty="0" smtClean="0"/>
              <a:t>Фази на проекта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3" y="1124744"/>
            <a:ext cx="8784976" cy="5544616"/>
          </a:xfrm>
        </p:spPr>
        <p:txBody>
          <a:bodyPr>
            <a:normAutofit fontScale="92500" lnSpcReduction="20000"/>
          </a:bodyPr>
          <a:lstStyle/>
          <a:p>
            <a:r>
              <a:rPr lang="bg-BG" sz="2400" b="1" dirty="0" smtClean="0"/>
              <a:t>Да се направи анализ </a:t>
            </a:r>
            <a:r>
              <a:rPr lang="bg-BG" sz="2400" b="1" dirty="0"/>
              <a:t>на разбирането на студентите за „вградените хранителни системи“ и очакванията </a:t>
            </a:r>
            <a:r>
              <a:rPr lang="bg-BG" sz="2400" b="1" dirty="0" smtClean="0"/>
              <a:t>им към какви знания </a:t>
            </a:r>
            <a:r>
              <a:rPr lang="bg-BG" sz="2400" b="1" dirty="0" smtClean="0"/>
              <a:t>искат да </a:t>
            </a:r>
            <a:r>
              <a:rPr lang="bg-BG" sz="2400" b="1" dirty="0" smtClean="0"/>
              <a:t>получат изучавайки такъв </a:t>
            </a:r>
            <a:r>
              <a:rPr lang="bg-BG" sz="2400" b="1" dirty="0" smtClean="0"/>
              <a:t>предмет – </a:t>
            </a:r>
            <a:r>
              <a:rPr lang="bg-BG" sz="2400" b="1" dirty="0"/>
              <a:t>онлайн анкета (най-малко 50 студента на университет</a:t>
            </a:r>
            <a:r>
              <a:rPr lang="bg-BG" sz="2400" b="1" dirty="0" smtClean="0"/>
              <a:t>).</a:t>
            </a:r>
          </a:p>
          <a:p>
            <a:endParaRPr lang="en-US" sz="2400" b="1" dirty="0" smtClean="0"/>
          </a:p>
          <a:p>
            <a:r>
              <a:rPr lang="bg-BG" sz="2400" b="1" dirty="0"/>
              <a:t>Разработване </a:t>
            </a:r>
            <a:r>
              <a:rPr lang="bg-BG" sz="2400" b="1" dirty="0" smtClean="0"/>
              <a:t>и провеждане на </a:t>
            </a:r>
            <a:r>
              <a:rPr lang="bg-BG" sz="2400" b="1" dirty="0"/>
              <a:t>два курса за електронно обучение </a:t>
            </a:r>
            <a:r>
              <a:rPr lang="bg-BG" sz="2400" b="1" dirty="0" smtClean="0"/>
              <a:t>с продължителност  9 седмици. Всяка </a:t>
            </a:r>
            <a:r>
              <a:rPr lang="bg-BG" sz="2400" b="1" dirty="0"/>
              <a:t>седмица </a:t>
            </a:r>
            <a:r>
              <a:rPr lang="bg-BG" sz="2400" b="1" dirty="0" smtClean="0"/>
              <a:t>на платформата на проекта стават  достъпни (появяват се) </a:t>
            </a:r>
            <a:r>
              <a:rPr lang="bg-BG" sz="2400" b="1" dirty="0"/>
              <a:t>за студентите </a:t>
            </a:r>
            <a:r>
              <a:rPr lang="bg-BG" sz="2400" b="1" dirty="0" smtClean="0"/>
              <a:t>1-2 </a:t>
            </a:r>
            <a:r>
              <a:rPr lang="bg-BG" sz="2400" b="1" dirty="0"/>
              <a:t>нови лекции с продължителност 10 – 15 </a:t>
            </a:r>
            <a:r>
              <a:rPr lang="bg-BG" sz="2400" b="1" dirty="0" smtClean="0"/>
              <a:t>минути. Гласовите обяснения на преподавателите са записани към лекциите </a:t>
            </a:r>
            <a:r>
              <a:rPr lang="bg-BG" sz="2400" b="1" dirty="0"/>
              <a:t>(общо 18 лекции). Шест студенти от </a:t>
            </a:r>
            <a:r>
              <a:rPr lang="bg-BG" sz="2400" b="1" dirty="0" smtClean="0"/>
              <a:t>всеки университет участват в тези </a:t>
            </a:r>
            <a:r>
              <a:rPr lang="bg-BG" sz="2400" b="1" dirty="0"/>
              <a:t>курсове</a:t>
            </a:r>
            <a:r>
              <a:rPr lang="bg-BG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bg-BG" sz="2400" b="1" dirty="0" smtClean="0"/>
              <a:t>В рамките на проекта ще бъдат </a:t>
            </a:r>
            <a:r>
              <a:rPr lang="bg-BG" sz="2400" b="1" dirty="0"/>
              <a:t>организирани два </a:t>
            </a:r>
            <a:r>
              <a:rPr lang="bg-BG" sz="2400" b="1" dirty="0" smtClean="0"/>
              <a:t>8 дневни интензивни </a:t>
            </a:r>
            <a:r>
              <a:rPr lang="bg-BG" sz="2400" b="1" dirty="0"/>
              <a:t>курса по „Вградена хранителна система в териториите“ – в </a:t>
            </a:r>
            <a:r>
              <a:rPr lang="bg-BG" sz="2400" b="1" dirty="0" err="1"/>
              <a:t>Мюнстер</a:t>
            </a:r>
            <a:r>
              <a:rPr lang="bg-BG" sz="2400" b="1" dirty="0"/>
              <a:t> (Германия) и </a:t>
            </a:r>
            <a:r>
              <a:rPr lang="bg-BG" sz="2400" b="1" dirty="0" err="1"/>
              <a:t>Поленцо</a:t>
            </a:r>
            <a:r>
              <a:rPr lang="bg-BG" sz="2400" b="1" dirty="0"/>
              <a:t> (Италия) през </a:t>
            </a:r>
            <a:r>
              <a:rPr lang="bg-BG" sz="2400" b="1" dirty="0" smtClean="0"/>
              <a:t>лятото</a:t>
            </a:r>
            <a:r>
              <a:rPr lang="bg-BG" sz="2400" b="1" dirty="0" smtClean="0"/>
              <a:t>.</a:t>
            </a:r>
          </a:p>
          <a:p>
            <a:endParaRPr lang="bg-BG" sz="2400" b="1" dirty="0" smtClean="0"/>
          </a:p>
          <a:p>
            <a:r>
              <a:rPr lang="bg-BG" sz="2400" b="1" dirty="0" smtClean="0"/>
              <a:t>В тези курсове ще участват по </a:t>
            </a:r>
            <a:r>
              <a:rPr lang="bg-BG" sz="2400" b="1" dirty="0" smtClean="0"/>
              <a:t>4 студента </a:t>
            </a:r>
            <a:r>
              <a:rPr lang="bg-BG" sz="2400" b="1" dirty="0" smtClean="0"/>
              <a:t>от университет.</a:t>
            </a:r>
            <a:endParaRPr lang="en-US" sz="2400" b="1" dirty="0" smtClean="0"/>
          </a:p>
          <a:p>
            <a:endParaRPr lang="en-US" sz="2400" b="1" dirty="0"/>
          </a:p>
          <a:p>
            <a:endParaRPr lang="bg-BG" sz="2400" dirty="0"/>
          </a:p>
        </p:txBody>
      </p:sp>
      <p:pic>
        <p:nvPicPr>
          <p:cNvPr id="4" name="Picture 3" descr="D:\manolov2 AU\Erasmus +\GOODFOOD project\logos\logo-erasmus+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59719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goodfood logo no-b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152128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93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Основни теми от учебната програма за курсове за електронно обучение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bg-BG" sz="2400" b="1" dirty="0" smtClean="0"/>
              <a:t>Въведение в </a:t>
            </a:r>
            <a:r>
              <a:rPr lang="bg-BG" sz="2400" b="1" dirty="0" smtClean="0"/>
              <a:t>курса</a:t>
            </a:r>
          </a:p>
          <a:p>
            <a:pPr marL="457200" indent="-457200">
              <a:buAutoNum type="arabicPeriod"/>
            </a:pPr>
            <a:endParaRPr lang="bg-BG" sz="2400" b="1" dirty="0" smtClean="0"/>
          </a:p>
          <a:p>
            <a:pPr marL="457200" indent="-457200">
              <a:buAutoNum type="arabicPeriod"/>
            </a:pPr>
            <a:r>
              <a:rPr lang="bg-BG" sz="2400" b="1" dirty="0" smtClean="0"/>
              <a:t>Производствени системи – конвенционални, биологични, </a:t>
            </a:r>
            <a:r>
              <a:rPr lang="bg-BG" sz="2400" b="1" dirty="0" err="1" smtClean="0"/>
              <a:t>био-динамични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bg-BG" sz="2400" b="1" dirty="0"/>
              <a:t>3</a:t>
            </a:r>
            <a:r>
              <a:rPr lang="en-US" sz="2400" b="1" dirty="0" smtClean="0"/>
              <a:t>. </a:t>
            </a:r>
            <a:r>
              <a:rPr lang="bg-BG" sz="2400" b="1" dirty="0" smtClean="0"/>
              <a:t>Продукти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bg-BG" sz="2400" b="1" dirty="0"/>
              <a:t>4</a:t>
            </a:r>
            <a:r>
              <a:rPr lang="en-US" sz="2400" b="1" dirty="0" smtClean="0"/>
              <a:t>. </a:t>
            </a:r>
            <a:r>
              <a:rPr lang="bg-BG" sz="2400" b="1" dirty="0" smtClean="0"/>
              <a:t>Хранителни вериги </a:t>
            </a:r>
            <a:r>
              <a:rPr lang="bg-BG" sz="2400" b="1" dirty="0"/>
              <a:t>и заинтересовани </a:t>
            </a:r>
            <a:r>
              <a:rPr lang="bg-BG" sz="2400" b="1" dirty="0" smtClean="0"/>
              <a:t>страни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bg-BG" sz="2400" b="1" dirty="0"/>
              <a:t>5</a:t>
            </a:r>
            <a:r>
              <a:rPr lang="en-US" sz="2400" b="1" dirty="0" smtClean="0"/>
              <a:t>. </a:t>
            </a:r>
            <a:r>
              <a:rPr lang="bg-BG" sz="2400" b="1" dirty="0" smtClean="0"/>
              <a:t>Консумация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bg-BG" sz="2400" b="1" dirty="0"/>
              <a:t>6</a:t>
            </a:r>
            <a:r>
              <a:rPr lang="en-US" sz="2400" b="1" dirty="0" smtClean="0"/>
              <a:t>. </a:t>
            </a:r>
            <a:r>
              <a:rPr lang="bg-BG" sz="2400" b="1" dirty="0" smtClean="0"/>
              <a:t>Политики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bg-BG" sz="2400" b="1" dirty="0"/>
              <a:t>7</a:t>
            </a:r>
            <a:r>
              <a:rPr lang="en-US" sz="2400" b="1" dirty="0" smtClean="0"/>
              <a:t>. </a:t>
            </a:r>
            <a:r>
              <a:rPr lang="bg-BG" sz="2400" b="1" dirty="0"/>
              <a:t>Връзка с </a:t>
            </a:r>
            <a:r>
              <a:rPr lang="bg-BG" sz="2400" b="1" dirty="0" smtClean="0"/>
              <a:t>териториите на разнообразни </a:t>
            </a:r>
            <a:r>
              <a:rPr lang="bg-BG" sz="2400" b="1" dirty="0"/>
              <a:t>и </a:t>
            </a:r>
            <a:r>
              <a:rPr lang="bg-BG" sz="2400" b="1" dirty="0" smtClean="0"/>
              <a:t>устойчиви хранителни системи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bg-BG" sz="2400" b="1" dirty="0" smtClean="0"/>
              <a:t>Накрая</a:t>
            </a:r>
            <a:r>
              <a:rPr lang="bg-BG" sz="2400" b="1" dirty="0"/>
              <a:t>, всеки студент трябва да </a:t>
            </a:r>
            <a:r>
              <a:rPr lang="bg-BG" sz="2400" b="1" dirty="0" smtClean="0"/>
              <a:t>опише казус </a:t>
            </a:r>
            <a:r>
              <a:rPr lang="bg-BG" sz="2400" b="1" dirty="0"/>
              <a:t>за продукт от неговата/нейната страна.</a:t>
            </a:r>
            <a:endParaRPr lang="en-US" sz="2400" b="1" dirty="0"/>
          </a:p>
          <a:p>
            <a:endParaRPr lang="bg-BG" sz="2400" dirty="0"/>
          </a:p>
        </p:txBody>
      </p:sp>
      <p:pic>
        <p:nvPicPr>
          <p:cNvPr id="4" name="Picture 3" descr="D:\manolov2 AU\Erasmus +\GOODFOOD project\logos\goodfood logo no-b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672"/>
            <a:ext cx="57606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logo-erasmus+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03606"/>
            <a:ext cx="1759719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28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64" y="25121"/>
            <a:ext cx="8229600" cy="706090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Описани казуси от 2021 г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63929"/>
            <a:ext cx="8496944" cy="5162234"/>
          </a:xfrm>
        </p:spPr>
        <p:txBody>
          <a:bodyPr/>
          <a:lstStyle/>
          <a:p>
            <a:pPr marL="0" indent="0">
              <a:buNone/>
            </a:pPr>
            <a:r>
              <a:rPr lang="bg-BG" sz="2800" b="1" dirty="0" smtClean="0"/>
              <a:t>Докладите за казуси на </a:t>
            </a:r>
            <a:r>
              <a:rPr lang="bg-BG" sz="2800" b="1" dirty="0"/>
              <a:t>български студенти бяха за:</a:t>
            </a:r>
            <a:endParaRPr lang="en-US" sz="2800" b="1" dirty="0" smtClean="0"/>
          </a:p>
          <a:p>
            <a:r>
              <a:rPr lang="bg-BG" sz="2800" b="1" dirty="0" smtClean="0"/>
              <a:t>Панагюрска луканка</a:t>
            </a:r>
            <a:endParaRPr lang="en-US" sz="2800" b="1" dirty="0" smtClean="0"/>
          </a:p>
          <a:p>
            <a:endParaRPr lang="en-US" dirty="0" smtClean="0"/>
          </a:p>
          <a:p>
            <a:r>
              <a:rPr lang="bg-BG" sz="2800" b="1" dirty="0" smtClean="0"/>
              <a:t>Българско кисело мляко</a:t>
            </a:r>
            <a:endParaRPr lang="bg-BG" sz="2800" i="1" dirty="0" smtClean="0"/>
          </a:p>
          <a:p>
            <a:endParaRPr lang="bg-BG" dirty="0"/>
          </a:p>
        </p:txBody>
      </p:sp>
      <p:pic>
        <p:nvPicPr>
          <p:cNvPr id="6" name="Picture 5" descr="D:\manolov2 AU\Erasmus +\GOODFOOD project\logos\logo-erasmus+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65" y="188640"/>
            <a:ext cx="1996715" cy="58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manolov2 AU\Erasmus +\GOODFOOD project\logos\goodfood logo no-b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0" y="0"/>
            <a:ext cx="959296" cy="9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Панагюрска луканка „Братя Къртеви“ – Родопски Мо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197829" cy="31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 b="8427"/>
          <a:stretch/>
        </p:blipFill>
        <p:spPr bwMode="auto">
          <a:xfrm>
            <a:off x="37321" y="4149080"/>
            <a:ext cx="5758815" cy="258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92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bg-BG" sz="3200" b="1" dirty="0" smtClean="0"/>
              <a:t>Описани казуси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1"/>
            <a:ext cx="835292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dirty="0"/>
              <a:t>Изделия от листенца от розов цвят, </a:t>
            </a:r>
            <a:r>
              <a:rPr lang="bg-BG" sz="2800" b="1" dirty="0" smtClean="0"/>
              <a:t>произлизащи от </a:t>
            </a:r>
            <a:r>
              <a:rPr lang="bg-BG" sz="2800" b="1" dirty="0"/>
              <a:t>розовата долина на България</a:t>
            </a:r>
          </a:p>
        </p:txBody>
      </p:sp>
      <p:pic>
        <p:nvPicPr>
          <p:cNvPr id="10" name="Picture 9" descr="Сладко от маслодайна роза 230гр buy in Стара Загора on Българс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72819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Вижте как изглежда и как живее днес българката, чиито лик вече цели 45  години стои на кутиите за локум! - News9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47" y="2470699"/>
            <a:ext cx="2066666" cy="14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837417" y="4653136"/>
            <a:ext cx="1790367" cy="1495420"/>
          </a:xfrm>
          <a:prstGeom prst="rect">
            <a:avLst/>
          </a:prstGeom>
        </p:spPr>
      </p:pic>
      <p:pic>
        <p:nvPicPr>
          <p:cNvPr id="13" name="Picture 12" descr="Гюлова ракия от цветове на маслодайна българска роз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5"/>
            <a:ext cx="1830313" cy="17281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15816" y="2425859"/>
            <a:ext cx="220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Сладко от рози</a:t>
            </a:r>
            <a:endParaRPr lang="bg-BG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87824" y="3004057"/>
            <a:ext cx="985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39636" y="3046811"/>
            <a:ext cx="112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Локум </a:t>
            </a:r>
            <a:endParaRPr lang="bg-BG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3968" y="3660157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15816" y="4797152"/>
            <a:ext cx="340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Млечен шоколад с рози</a:t>
            </a:r>
            <a:endParaRPr lang="bg-BG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31840" y="540084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9850" y="5593098"/>
            <a:ext cx="236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err="1" smtClean="0"/>
              <a:t>Гюловска</a:t>
            </a:r>
            <a:r>
              <a:rPr lang="bg-BG" sz="2400" b="1" dirty="0" smtClean="0"/>
              <a:t> ракия </a:t>
            </a:r>
            <a:endParaRPr lang="bg-BG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9670" y="6054763"/>
            <a:ext cx="15590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D:\manolov2 AU\Erasmus +\GOODFOOD project\logos\logo-erasmus+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61" y="260647"/>
            <a:ext cx="2309236" cy="66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D:\manolov2 AU\Erasmus +\GOODFOOD project\logos\goodfood logo no-b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2" y="73855"/>
            <a:ext cx="857316" cy="847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22" y="0"/>
            <a:ext cx="8229600" cy="511778"/>
          </a:xfrm>
        </p:spPr>
        <p:txBody>
          <a:bodyPr>
            <a:normAutofit fontScale="90000"/>
          </a:bodyPr>
          <a:lstStyle/>
          <a:p>
            <a:r>
              <a:rPr lang="bg-BG" sz="3200" b="1" dirty="0"/>
              <a:t>Описани казуси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22" y="481577"/>
            <a:ext cx="8229600" cy="859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dirty="0" smtClean="0"/>
              <a:t>Продукти от фермата на Никола</a:t>
            </a:r>
            <a:endParaRPr lang="bg-BG" sz="28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93199"/>
            <a:ext cx="3047102" cy="21153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34" y="4077072"/>
            <a:ext cx="3240360" cy="21328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9" y="1084443"/>
            <a:ext cx="3571875" cy="21240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9" y="3633727"/>
            <a:ext cx="2786540" cy="2781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3997" y="3377795"/>
            <a:ext cx="151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Саздърма</a:t>
            </a:r>
            <a:endParaRPr lang="bg-BG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6671" y="6373527"/>
            <a:ext cx="237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Телешки суджук</a:t>
            </a:r>
            <a:endParaRPr lang="bg-BG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2341" y="3208518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Говежди пастет</a:t>
            </a:r>
            <a:endParaRPr lang="bg-BG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7621" y="6465860"/>
            <a:ext cx="25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Телешко в буркан</a:t>
            </a:r>
            <a:endParaRPr lang="bg-BG" sz="2400" b="1" dirty="0"/>
          </a:p>
        </p:txBody>
      </p:sp>
      <p:pic>
        <p:nvPicPr>
          <p:cNvPr id="12" name="Picture 11" descr="D:\manolov2 AU\Erasmus +\GOODFOOD project\logos\logo-erasmus+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99" y="188640"/>
            <a:ext cx="2166795" cy="64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manolov2 AU\Erasmus +\GOODFOOD project\logos\goodfood logo no-b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1" y="27859"/>
            <a:ext cx="841452" cy="80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02" y="128827"/>
            <a:ext cx="7135612" cy="706090"/>
          </a:xfrm>
        </p:spPr>
        <p:txBody>
          <a:bodyPr>
            <a:normAutofit/>
          </a:bodyPr>
          <a:lstStyle/>
          <a:p>
            <a:pPr marL="0" indent="0"/>
            <a:r>
              <a:rPr lang="bg-BG" sz="2800" b="1" dirty="0"/>
              <a:t>Продукти от фермата на Никола</a:t>
            </a:r>
          </a:p>
        </p:txBody>
      </p:sp>
      <p:pic>
        <p:nvPicPr>
          <p:cNvPr id="4" name="Picture 3" descr="D:\manolov2 AU\Erasmus +\GOODFOOD project\logos\goodfood logo no-b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1" y="27859"/>
            <a:ext cx="841452" cy="80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manolov2 AU\Erasmus +\GOODFOOD project\logos\logo-erasmus+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92" y="168215"/>
            <a:ext cx="2166795" cy="64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3" y="834917"/>
            <a:ext cx="1964690" cy="2171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72" y="814492"/>
            <a:ext cx="1873885" cy="21609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62" y="3898614"/>
            <a:ext cx="4048125" cy="295182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2376264" cy="2196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321857"/>
            <a:ext cx="5596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От птици</a:t>
            </a:r>
            <a:r>
              <a:rPr lang="en-GB" sz="2000" b="1" dirty="0" smtClean="0"/>
              <a:t>:</a:t>
            </a:r>
            <a:endParaRPr lang="bg-BG" sz="2000" dirty="0"/>
          </a:p>
          <a:p>
            <a:pPr lvl="0"/>
            <a:r>
              <a:rPr lang="bg-BG" sz="2000" b="1" dirty="0"/>
              <a:t>Яйца, </a:t>
            </a:r>
            <a:r>
              <a:rPr lang="bg-BG" sz="2000" b="1" dirty="0" smtClean="0"/>
              <a:t>прясно </a:t>
            </a:r>
            <a:r>
              <a:rPr lang="bg-BG" sz="2000" b="1" dirty="0"/>
              <a:t>и </a:t>
            </a:r>
            <a:r>
              <a:rPr lang="bg-BG" sz="2000" b="1" dirty="0" smtClean="0"/>
              <a:t>пушено месо от </a:t>
            </a:r>
            <a:r>
              <a:rPr lang="bg-BG" sz="2000" b="1" dirty="0"/>
              <a:t>кокошки и </a:t>
            </a:r>
            <a:r>
              <a:rPr lang="bg-BG" sz="2000" b="1" dirty="0" smtClean="0"/>
              <a:t>гъски</a:t>
            </a:r>
            <a:endParaRPr lang="bg-BG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4832" y="3115256"/>
            <a:ext cx="418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От риба: прясна и пушена риба </a:t>
            </a:r>
            <a:r>
              <a:rPr lang="bg-BG" sz="2000" b="1" dirty="0" smtClean="0"/>
              <a:t>Хайвер от сладководни риби</a:t>
            </a:r>
            <a:endParaRPr lang="bg-BG" sz="2000" b="1" dirty="0"/>
          </a:p>
        </p:txBody>
      </p:sp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2" y="4253866"/>
            <a:ext cx="1743075" cy="14147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00" y="4240762"/>
            <a:ext cx="1990725" cy="1400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3099" y="6018824"/>
            <a:ext cx="354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Мед и други пчелни продукти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2400" y="3498828"/>
            <a:ext cx="0" cy="353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515757" y="3176811"/>
            <a:ext cx="0" cy="4693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63900" y="3234519"/>
            <a:ext cx="0" cy="4693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23928" y="5952039"/>
            <a:ext cx="0" cy="4693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0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420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Добри преподавателски практики в експериментално учене за ефективно обучение във вградени хранителни системи  Good teaching practices in experiential learning for effective education in embedded food systems  (GOODFOOD) Project № 2020-1-PL01-KA203-082209 </vt:lpstr>
      <vt:lpstr>Структура на партньорството: Интердисциплинарен, мултинационален проектен консорциум от 6 университета от 6 страни от ЕС</vt:lpstr>
      <vt:lpstr>Вградените хранителни системи като цел на проекта</vt:lpstr>
      <vt:lpstr>Фази на проекта</vt:lpstr>
      <vt:lpstr>Основни теми от учебната програма за курсове за електронно обучение</vt:lpstr>
      <vt:lpstr>Описани казуси от 2021 г</vt:lpstr>
      <vt:lpstr>Описани казуси</vt:lpstr>
      <vt:lpstr>Описани казуси</vt:lpstr>
      <vt:lpstr>Продукти от фермата на Никола</vt:lpstr>
      <vt:lpstr>Срещи по проекта</vt:lpstr>
      <vt:lpstr>Много Ви благодаря за вниманието и търпението!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teaching practices in experiential learning for effective education in embedded food systems  (GOODFOOD) Project № 2020-1-PL01-KA203-082209</dc:title>
  <dc:creator>Ivan</dc:creator>
  <cp:lastModifiedBy>Ivan</cp:lastModifiedBy>
  <cp:revision>43</cp:revision>
  <dcterms:created xsi:type="dcterms:W3CDTF">2021-07-18T11:11:08Z</dcterms:created>
  <dcterms:modified xsi:type="dcterms:W3CDTF">2022-04-11T07:54:57Z</dcterms:modified>
</cp:coreProperties>
</file>