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4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Data_Extract_From_World_Development_Indicato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Biodeviersit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AE%20&#1088;&#1072;&#1073;&#1086;&#1090;&#1072;\&#1043;&#1086;&#1090;&#1086;&#1074;&#1080;%20&#1085;&#1077;&#1097;&#1072;%20&#1079;&#1072;%20&#1076;&#1086;&#1082;&#1090;&#1086;&#1088;&#1072;&#1085;&#1090;&#1091;&#1088;&#1072;&#1090;&#1072;\&#1044;&#1072;&#1085;&#1085;&#1080;%20&#1079;&#1072;%20&#1076;&#1086;&#1082;&#1090;&#1086;&#1088;\&#1048;&#1079;&#1086;&#1087;&#1086;&#1083;&#1074;&#1072;&#1085;&#1077;%20&#1085;&#1072;%20&#1079;&#1077;&#1084;&#1103;&#1090;&#1072;%20&#1091;&#1075;&#1072;&#1088;%20&#1080;%20&#1076;&#1088;.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>
                <a:effectLst/>
              </a:rPr>
              <a:t>Arable land in Bulgaria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960375253830839"/>
          <c:y val="2.6739441270768514E-2"/>
          <c:w val="0.85056220529561122"/>
          <c:h val="0.8372544632806848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Data!$C$2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overflow" horzOverflow="overflow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Data!$E$1:$P$1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Data!$E$2:$P$2</c:f>
              <c:numCache>
                <c:formatCode>General</c:formatCode>
                <c:ptCount val="12"/>
                <c:pt idx="0">
                  <c:v>3085000</c:v>
                </c:pt>
                <c:pt idx="1">
                  <c:v>3088000</c:v>
                </c:pt>
                <c:pt idx="2">
                  <c:v>3146000</c:v>
                </c:pt>
                <c:pt idx="3">
                  <c:v>3186000</c:v>
                </c:pt>
                <c:pt idx="4">
                  <c:v>3250000</c:v>
                </c:pt>
                <c:pt idx="5">
                  <c:v>3317000</c:v>
                </c:pt>
                <c:pt idx="6">
                  <c:v>3479000</c:v>
                </c:pt>
                <c:pt idx="7">
                  <c:v>3486000</c:v>
                </c:pt>
                <c:pt idx="8">
                  <c:v>3509700</c:v>
                </c:pt>
                <c:pt idx="9">
                  <c:v>3496000</c:v>
                </c:pt>
                <c:pt idx="10">
                  <c:v>3489080</c:v>
                </c:pt>
                <c:pt idx="11">
                  <c:v>3478000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C-400E-883A-2D8F59D5BD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999069408"/>
        <c:axId val="1999075392"/>
        <c:axId val="2064326896"/>
      </c:bar3DChart>
      <c:catAx>
        <c:axId val="199906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75392"/>
        <c:crosses val="autoZero"/>
        <c:auto val="1"/>
        <c:lblAlgn val="ctr"/>
        <c:lblOffset val="100"/>
        <c:noMultiLvlLbl val="0"/>
      </c:catAx>
      <c:valAx>
        <c:axId val="199907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69408"/>
        <c:crosses val="autoZero"/>
        <c:crossBetween val="between"/>
      </c:valAx>
      <c:serAx>
        <c:axId val="2064326896"/>
        <c:scaling>
          <c:orientation val="minMax"/>
        </c:scaling>
        <c:delete val="1"/>
        <c:axPos val="b"/>
        <c:majorTickMark val="out"/>
        <c:minorTickMark val="none"/>
        <c:tickLblPos val="nextTo"/>
        <c:crossAx val="1999075392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effectLst/>
              </a:rPr>
              <a:t>Size distribution of Bulgaria’s land protected areas</a:t>
            </a:r>
            <a:endParaRPr lang="bg-BG" sz="18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Sheet1!$B$7:$F$7</c:f>
              <c:strCache>
                <c:ptCount val="5"/>
                <c:pt idx="0">
                  <c:v>&lt; 100 ha</c:v>
                </c:pt>
                <c:pt idx="1">
                  <c:v>100-10 000 ha</c:v>
                </c:pt>
                <c:pt idx="2">
                  <c:v>10 000-100 000 ha</c:v>
                </c:pt>
                <c:pt idx="3">
                  <c:v>100 000-1 000 000 ha</c:v>
                </c:pt>
                <c:pt idx="4">
                  <c:v>&gt; 1 000  0000 ha</c:v>
                </c:pt>
              </c:strCache>
            </c:strRef>
          </c:cat>
          <c:val>
            <c:numRef>
              <c:f>Sheet1!$B$8:$F$8</c:f>
              <c:numCache>
                <c:formatCode>0%</c:formatCode>
                <c:ptCount val="5"/>
                <c:pt idx="0">
                  <c:v>0.56999999999999995</c:v>
                </c:pt>
                <c:pt idx="1">
                  <c:v>0.19</c:v>
                </c:pt>
                <c:pt idx="2">
                  <c:v>0.13</c:v>
                </c:pt>
                <c:pt idx="3">
                  <c:v>0.1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3A-4E8F-BDCA-09D1E1573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999064512"/>
        <c:axId val="1999069952"/>
        <c:axId val="0"/>
      </c:bar3DChart>
      <c:catAx>
        <c:axId val="199906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69952"/>
        <c:crosses val="autoZero"/>
        <c:auto val="1"/>
        <c:lblAlgn val="ctr"/>
        <c:lblOffset val="100"/>
        <c:noMultiLvlLbl val="0"/>
      </c:catAx>
      <c:valAx>
        <c:axId val="199906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6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400" b="1" i="0" u="none" strike="noStrike" baseline="0" dirty="0">
                <a:effectLst/>
              </a:rPr>
              <a:t>Интензификация на използваната земя като процент % от общата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Sheet1!$C$34</c:f>
              <c:strCache>
                <c:ptCount val="1"/>
                <c:pt idx="0">
                  <c:v>low-input farms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Sheet1!$B$35:$B$37</c:f>
              <c:strCache>
                <c:ptCount val="3"/>
                <c:pt idx="0">
                  <c:v>Bulgaria 2017</c:v>
                </c:pt>
                <c:pt idx="1">
                  <c:v>Bulgaria 2007</c:v>
                </c:pt>
                <c:pt idx="2">
                  <c:v>EU28</c:v>
                </c:pt>
              </c:strCache>
            </c:strRef>
          </c:cat>
          <c:val>
            <c:numRef>
              <c:f>Sheet1!$C$35:$C$37</c:f>
              <c:numCache>
                <c:formatCode>General</c:formatCode>
                <c:ptCount val="3"/>
                <c:pt idx="0" formatCode="0.00;[Red]0.00">
                  <c:v>10.4</c:v>
                </c:pt>
                <c:pt idx="1">
                  <c:v>50.3</c:v>
                </c:pt>
                <c:pt idx="2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58-400A-A787-CE2227D60146}"/>
            </c:ext>
          </c:extLst>
        </c:ser>
        <c:ser>
          <c:idx val="1"/>
          <c:order val="1"/>
          <c:tx>
            <c:strRef>
              <c:f>Sheet1!$D$34</c:f>
              <c:strCache>
                <c:ptCount val="1"/>
                <c:pt idx="0">
                  <c:v>medium-input farms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7831325301204821E-2"/>
                  <c:y val="-4.93033226152197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58-400A-A787-CE2227D6014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Sheet1!$B$35:$B$37</c:f>
              <c:strCache>
                <c:ptCount val="3"/>
                <c:pt idx="0">
                  <c:v>Bulgaria 2017</c:v>
                </c:pt>
                <c:pt idx="1">
                  <c:v>Bulgaria 2007</c:v>
                </c:pt>
                <c:pt idx="2">
                  <c:v>EU28</c:v>
                </c:pt>
              </c:strCache>
            </c:strRef>
          </c:cat>
          <c:val>
            <c:numRef>
              <c:f>Sheet1!$D$35:$D$37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27.3</c:v>
                </c:pt>
                <c:pt idx="2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58-400A-A787-CE2227D60146}"/>
            </c:ext>
          </c:extLst>
        </c:ser>
        <c:ser>
          <c:idx val="2"/>
          <c:order val="2"/>
          <c:tx>
            <c:strRef>
              <c:f>Sheet1!$E$34</c:f>
              <c:strCache>
                <c:ptCount val="1"/>
                <c:pt idx="0">
                  <c:v>high-input farms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Sheet1!$B$35:$B$37</c:f>
              <c:strCache>
                <c:ptCount val="3"/>
                <c:pt idx="0">
                  <c:v>Bulgaria 2017</c:v>
                </c:pt>
                <c:pt idx="1">
                  <c:v>Bulgaria 2007</c:v>
                </c:pt>
                <c:pt idx="2">
                  <c:v>EU28</c:v>
                </c:pt>
              </c:strCache>
            </c:strRef>
          </c:cat>
          <c:val>
            <c:numRef>
              <c:f>Sheet1!$E$35:$E$37</c:f>
              <c:numCache>
                <c:formatCode>General</c:formatCode>
                <c:ptCount val="3"/>
                <c:pt idx="0">
                  <c:v>79.5</c:v>
                </c:pt>
                <c:pt idx="1">
                  <c:v>22.4</c:v>
                </c:pt>
                <c:pt idx="2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58-400A-A787-CE2227D60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304240"/>
        <c:axId val="605302928"/>
        <c:axId val="0"/>
      </c:bar3DChart>
      <c:catAx>
        <c:axId val="60530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605302928"/>
        <c:crosses val="autoZero"/>
        <c:auto val="1"/>
        <c:lblAlgn val="ctr"/>
        <c:lblOffset val="100"/>
        <c:noMultiLvlLbl val="0"/>
      </c:catAx>
      <c:valAx>
        <c:axId val="605302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60530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287645763539625E-2"/>
          <c:y val="6.1867266591676039E-2"/>
          <c:w val="0.73225022062666523"/>
          <c:h val="0.60173511775594979"/>
        </c:manualLayout>
      </c:layout>
      <c:bar3DChart>
        <c:barDir val="col"/>
        <c:grouping val="clustered"/>
        <c:varyColors val="0"/>
        <c:ser>
          <c:idx val="0"/>
          <c:order val="0"/>
          <c:tx>
            <c:v>Fallow land 2016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Data!$I$32:$I$38</c:f>
              <c:strCache>
                <c:ptCount val="7"/>
                <c:pt idx="0">
                  <c:v>Bulgaria</c:v>
                </c:pt>
                <c:pt idx="1">
                  <c:v>Severozapaden</c:v>
                </c:pt>
                <c:pt idx="2">
                  <c:v>Severen tsentralen</c:v>
                </c:pt>
                <c:pt idx="3">
                  <c:v>Severoiztochen</c:v>
                </c:pt>
                <c:pt idx="4">
                  <c:v>Yugoiztochen</c:v>
                </c:pt>
                <c:pt idx="5">
                  <c:v>Yugozapaden</c:v>
                </c:pt>
                <c:pt idx="6">
                  <c:v>Yuzhen centralen</c:v>
                </c:pt>
              </c:strCache>
            </c:strRef>
          </c:cat>
          <c:val>
            <c:numRef>
              <c:f>Data!$H$14:$H$20</c:f>
              <c:numCache>
                <c:formatCode>#,##0</c:formatCode>
                <c:ptCount val="7"/>
                <c:pt idx="0">
                  <c:v>123540</c:v>
                </c:pt>
                <c:pt idx="1">
                  <c:v>27110</c:v>
                </c:pt>
                <c:pt idx="2">
                  <c:v>15930</c:v>
                </c:pt>
                <c:pt idx="3">
                  <c:v>15650</c:v>
                </c:pt>
                <c:pt idx="4">
                  <c:v>29300</c:v>
                </c:pt>
                <c:pt idx="5">
                  <c:v>17450</c:v>
                </c:pt>
                <c:pt idx="6">
                  <c:v>18110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BE-44DB-8673-C53AA97813C5}"/>
            </c:ext>
          </c:extLst>
        </c:ser>
        <c:ser>
          <c:idx val="1"/>
          <c:order val="1"/>
          <c:tx>
            <c:v>Fallow land 2013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Data!$I$32:$I$38</c:f>
              <c:strCache>
                <c:ptCount val="7"/>
                <c:pt idx="0">
                  <c:v>Bulgaria</c:v>
                </c:pt>
                <c:pt idx="1">
                  <c:v>Severozapaden</c:v>
                </c:pt>
                <c:pt idx="2">
                  <c:v>Severen tsentralen</c:v>
                </c:pt>
                <c:pt idx="3">
                  <c:v>Severoiztochen</c:v>
                </c:pt>
                <c:pt idx="4">
                  <c:v>Yugoiztochen</c:v>
                </c:pt>
                <c:pt idx="5">
                  <c:v>Yugozapaden</c:v>
                </c:pt>
                <c:pt idx="6">
                  <c:v>Yuzhen centralen</c:v>
                </c:pt>
              </c:strCache>
            </c:strRef>
          </c:cat>
          <c:val>
            <c:numRef>
              <c:f>Data!$H$32:$H$38</c:f>
              <c:numCache>
                <c:formatCode>#,##0</c:formatCode>
                <c:ptCount val="7"/>
                <c:pt idx="0">
                  <c:v>45600</c:v>
                </c:pt>
                <c:pt idx="1">
                  <c:v>4680</c:v>
                </c:pt>
                <c:pt idx="2">
                  <c:v>1750</c:v>
                </c:pt>
                <c:pt idx="3">
                  <c:v>2810</c:v>
                </c:pt>
                <c:pt idx="4">
                  <c:v>11970</c:v>
                </c:pt>
                <c:pt idx="5">
                  <c:v>11310</c:v>
                </c:pt>
                <c:pt idx="6">
                  <c:v>13090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BE-44DB-8673-C53AA9781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9071584"/>
        <c:axId val="1999062880"/>
        <c:axId val="0"/>
      </c:bar3DChart>
      <c:catAx>
        <c:axId val="199907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62880"/>
        <c:crosses val="autoZero"/>
        <c:auto val="1"/>
        <c:lblAlgn val="ctr"/>
        <c:lblOffset val="100"/>
        <c:noMultiLvlLbl val="0"/>
      </c:catAx>
      <c:valAx>
        <c:axId val="199906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99907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84778641080461"/>
          <c:y val="0.33333474729800194"/>
          <c:w val="0.16737199163663863"/>
          <c:h val="0.30864303578214336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dirty="0"/>
              <a:t>Какво</a:t>
            </a:r>
            <a:r>
              <a:rPr lang="bg-BG" baseline="0" dirty="0"/>
              <a:t> е по-важно за вас ?</a:t>
            </a:r>
            <a:endParaRPr lang="en-US" dirty="0"/>
          </a:p>
        </c:rich>
      </c:tx>
      <c:layout>
        <c:manualLayout>
          <c:xMode val="edge"/>
          <c:yMode val="edge"/>
          <c:x val="0.23675157760569071"/>
          <c:y val="3.5322870505720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741474757828483E-2"/>
          <c:y val="0.60408517483701629"/>
          <c:w val="0.92674158064830381"/>
          <c:h val="0.27735464518548086"/>
        </c:manualLayout>
      </c:layout>
      <c:pie3DChart>
        <c:varyColors val="1"/>
        <c:ser>
          <c:idx val="0"/>
          <c:order val="0"/>
          <c:tx>
            <c:strRef>
              <c:f>Data!$G$49</c:f>
              <c:strCache>
                <c:ptCount val="1"/>
                <c:pt idx="0">
                  <c:v>National production 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00-4CEF-81AB-FCDCFAEE5D1E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00-4CEF-81AB-FCDCFAEE5D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Data!$F$50:$F$51</c:f>
              <c:strCache>
                <c:ptCount val="2"/>
                <c:pt idx="0">
                  <c:v>Get more harvest this year</c:v>
                </c:pt>
                <c:pt idx="1">
                  <c:v>Maintain the quality of the land in the future</c:v>
                </c:pt>
              </c:strCache>
            </c:strRef>
          </c:cat>
          <c:val>
            <c:numRef>
              <c:f>Data!$G$50:$G$51</c:f>
              <c:numCache>
                <c:formatCode>0.00%</c:formatCode>
                <c:ptCount val="2"/>
                <c:pt idx="0">
                  <c:v>0.34300000000000003</c:v>
                </c:pt>
                <c:pt idx="1">
                  <c:v>0.65700000000000003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00-4CEF-81AB-FCDCFAEE5D1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9684022821515256E-2"/>
          <c:y val="0.24646697388632874"/>
          <c:w val="0.82752771153740257"/>
          <c:h val="0.32354342803923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41F5-13D4-4C5A-AC1B-5E091D283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ПОЛИТИКИ ОТРАЗЯВАЩИ СЕ ВЪРХУ</a:t>
            </a:r>
            <a:br>
              <a:rPr lang="ru-RU" sz="2400" dirty="0"/>
            </a:br>
            <a:r>
              <a:rPr lang="ru-RU" sz="2400" dirty="0"/>
              <a:t>ЗЕМЕПОЛЗВАНЕТО И ЗЕМЕВЛАДЕЕНЕТО</a:t>
            </a:r>
            <a:br>
              <a:rPr lang="ru-RU" sz="2400" dirty="0"/>
            </a:br>
            <a:r>
              <a:rPr lang="ru-RU" sz="2400" dirty="0"/>
              <a:t>– ПРОЕКТ ПОЗЕСИН</a:t>
            </a:r>
            <a:endParaRPr lang="bg-BG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E7E20-E825-495A-9F13-F11FC0739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1808" y="1392572"/>
            <a:ext cx="5357600" cy="1952537"/>
          </a:xfrm>
        </p:spPr>
        <p:txBody>
          <a:bodyPr>
            <a:normAutofit/>
          </a:bodyPr>
          <a:lstStyle/>
          <a:p>
            <a:pPr algn="ctr"/>
            <a:r>
              <a:rPr lang="bg-BG" sz="1200" dirty="0"/>
              <a:t>Ас. Михаела Михайлова, ИАИ, София</a:t>
            </a:r>
            <a:endParaRPr lang="en-US" sz="1200" dirty="0"/>
          </a:p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784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5A26D-4489-4E4C-BA0C-8E2ECB5BA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812" y="490630"/>
            <a:ext cx="8162499" cy="634851"/>
          </a:xfrm>
        </p:spPr>
        <p:txBody>
          <a:bodyPr>
            <a:normAutofit/>
          </a:bodyPr>
          <a:lstStyle/>
          <a:p>
            <a:pPr algn="l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по-добро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земните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0A017-D414-4935-8655-E54BDE587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132" y="1224793"/>
            <a:ext cx="5023045" cy="4825151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В </a:t>
            </a:r>
            <a:r>
              <a:rPr lang="ru-RU" dirty="0" err="1"/>
              <a:t>българското</a:t>
            </a:r>
            <a:r>
              <a:rPr lang="ru-RU" dirty="0"/>
              <a:t> </a:t>
            </a:r>
            <a:r>
              <a:rPr lang="ru-RU" dirty="0" err="1"/>
              <a:t>селско</a:t>
            </a:r>
            <a:r>
              <a:rPr lang="ru-RU" dirty="0"/>
              <a:t> </a:t>
            </a:r>
            <a:r>
              <a:rPr lang="ru-RU" dirty="0" err="1"/>
              <a:t>стопанство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дълбоки</a:t>
            </a:r>
            <a:r>
              <a:rPr lang="ru-RU" dirty="0"/>
              <a:t> </a:t>
            </a:r>
            <a:r>
              <a:rPr lang="bg-BG" dirty="0"/>
              <a:t>социокултурни</a:t>
            </a:r>
            <a:r>
              <a:rPr lang="ru-RU" dirty="0"/>
              <a:t> традиции,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имат</a:t>
            </a:r>
            <a:r>
              <a:rPr lang="ru-RU" dirty="0"/>
              <a:t> потенциал да </a:t>
            </a:r>
            <a:r>
              <a:rPr lang="ru-RU" dirty="0" err="1"/>
              <a:t>извлекат</a:t>
            </a:r>
            <a:r>
              <a:rPr lang="ru-RU" dirty="0"/>
              <a:t> </a:t>
            </a:r>
            <a:r>
              <a:rPr lang="ru-RU" dirty="0" err="1"/>
              <a:t>синергични</a:t>
            </a:r>
            <a:r>
              <a:rPr lang="ru-RU" dirty="0"/>
              <a:t> ползи. </a:t>
            </a:r>
            <a:r>
              <a:rPr lang="ru-RU" dirty="0" err="1"/>
              <a:t>Това</a:t>
            </a:r>
            <a:r>
              <a:rPr lang="ru-RU" dirty="0"/>
              <a:t> се </a:t>
            </a:r>
            <a:r>
              <a:rPr lang="ru-RU" dirty="0" err="1"/>
              <a:t>доказва</a:t>
            </a:r>
            <a:r>
              <a:rPr lang="ru-RU" dirty="0"/>
              <a:t> от </a:t>
            </a:r>
            <a:r>
              <a:rPr lang="ru-RU" dirty="0" err="1"/>
              <a:t>резултатите</a:t>
            </a:r>
            <a:r>
              <a:rPr lang="ru-RU" dirty="0"/>
              <a:t> от </a:t>
            </a:r>
            <a:r>
              <a:rPr lang="ru-RU" dirty="0" err="1"/>
              <a:t>емпирично</a:t>
            </a:r>
            <a:r>
              <a:rPr lang="ru-RU" dirty="0"/>
              <a:t> </a:t>
            </a:r>
            <a:r>
              <a:rPr lang="ru-RU" dirty="0" err="1"/>
              <a:t>социологическо</a:t>
            </a:r>
            <a:r>
              <a:rPr lang="ru-RU" dirty="0"/>
              <a:t> </a:t>
            </a:r>
            <a:r>
              <a:rPr lang="ru-RU" dirty="0" err="1"/>
              <a:t>проучване</a:t>
            </a:r>
            <a:r>
              <a:rPr lang="ru-RU" dirty="0"/>
              <a:t> „</a:t>
            </a:r>
            <a:r>
              <a:rPr lang="ru-RU" dirty="0" err="1"/>
              <a:t>Екологична</a:t>
            </a:r>
            <a:r>
              <a:rPr lang="ru-RU" dirty="0"/>
              <a:t> </a:t>
            </a:r>
            <a:r>
              <a:rPr lang="ru-RU" dirty="0" err="1"/>
              <a:t>култура</a:t>
            </a:r>
            <a:r>
              <a:rPr lang="ru-RU" dirty="0"/>
              <a:t> на </a:t>
            </a:r>
            <a:r>
              <a:rPr lang="ru-RU" dirty="0" err="1"/>
              <a:t>производителите</a:t>
            </a:r>
            <a:r>
              <a:rPr lang="ru-RU" dirty="0"/>
              <a:t> в </a:t>
            </a:r>
            <a:r>
              <a:rPr lang="ru-RU" dirty="0" err="1"/>
              <a:t>селскостопанското</a:t>
            </a:r>
            <a:r>
              <a:rPr lang="ru-RU" dirty="0"/>
              <a:t> производство”. </a:t>
            </a:r>
            <a:r>
              <a:rPr lang="ru-RU" dirty="0" err="1"/>
              <a:t>През</a:t>
            </a:r>
            <a:r>
              <a:rPr lang="ru-RU" dirty="0"/>
              <a:t> 2012 г. по </a:t>
            </a:r>
            <a:r>
              <a:rPr lang="ru-RU" dirty="0" err="1"/>
              <a:t>същия</a:t>
            </a:r>
            <a:r>
              <a:rPr lang="ru-RU" dirty="0"/>
              <a:t> метод е проведено </a:t>
            </a:r>
            <a:r>
              <a:rPr lang="ru-RU" dirty="0" err="1"/>
              <a:t>проучване</a:t>
            </a:r>
            <a:r>
              <a:rPr lang="ru-RU" dirty="0"/>
              <a:t> сред </a:t>
            </a:r>
            <a:r>
              <a:rPr lang="ru-RU" dirty="0" err="1"/>
              <a:t>регистрираните</a:t>
            </a:r>
            <a:r>
              <a:rPr lang="ru-RU" dirty="0"/>
              <a:t> </a:t>
            </a:r>
            <a:r>
              <a:rPr lang="ru-RU" dirty="0" err="1"/>
              <a:t>земеделски</a:t>
            </a:r>
            <a:r>
              <a:rPr lang="ru-RU" dirty="0"/>
              <a:t> производители в </a:t>
            </a:r>
            <a:r>
              <a:rPr lang="ru-RU" dirty="0" err="1"/>
              <a:t>цялата</a:t>
            </a:r>
            <a:r>
              <a:rPr lang="ru-RU" dirty="0"/>
              <a:t> страна. </a:t>
            </a:r>
            <a:r>
              <a:rPr lang="ru-RU" dirty="0" err="1"/>
              <a:t>Резултатите</a:t>
            </a:r>
            <a:r>
              <a:rPr lang="ru-RU" dirty="0"/>
              <a:t> от отговора на </a:t>
            </a:r>
            <a:r>
              <a:rPr lang="ru-RU" dirty="0" err="1"/>
              <a:t>въпроса</a:t>
            </a:r>
            <a:r>
              <a:rPr lang="ru-RU" dirty="0"/>
              <a:t> "</a:t>
            </a:r>
            <a:r>
              <a:rPr lang="ru-RU" dirty="0" err="1"/>
              <a:t>Какво</a:t>
            </a:r>
            <a:r>
              <a:rPr lang="ru-RU" dirty="0"/>
              <a:t> е </a:t>
            </a:r>
            <a:r>
              <a:rPr lang="ru-RU" dirty="0" err="1"/>
              <a:t>по-важно</a:t>
            </a:r>
            <a:r>
              <a:rPr lang="ru-RU" dirty="0"/>
              <a:t> за вас?"</a:t>
            </a:r>
            <a:endParaRPr lang="bg-BG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95E9CA-58C8-4796-9111-A937FF4AA4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010282"/>
              </p:ext>
            </p:extLst>
          </p:nvPr>
        </p:nvGraphicFramePr>
        <p:xfrm>
          <a:off x="6998178" y="1619076"/>
          <a:ext cx="3764897" cy="37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815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DF13A-FAD8-4C14-B594-F9207991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643813"/>
            <a:ext cx="3755234" cy="373422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 </a:t>
            </a:r>
            <a:r>
              <a:rPr lang="bg-BG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254F6E2-5781-481E-B7DB-5987AE5820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35089"/>
              </p:ext>
            </p:extLst>
          </p:nvPr>
        </p:nvGraphicFramePr>
        <p:xfrm>
          <a:off x="5049897" y="435995"/>
          <a:ext cx="6703564" cy="5955370"/>
        </p:xfrm>
        <a:graphic>
          <a:graphicData uri="http://schemas.openxmlformats.org/drawingml/2006/table">
            <a:tbl>
              <a:tblPr firstRow="1" firstCol="1" bandRow="1"/>
              <a:tblGrid>
                <a:gridCol w="3325802">
                  <a:extLst>
                    <a:ext uri="{9D8B030D-6E8A-4147-A177-3AD203B41FA5}">
                      <a16:colId xmlns:a16="http://schemas.microsoft.com/office/drawing/2014/main" val="2162133448"/>
                    </a:ext>
                  </a:extLst>
                </a:gridCol>
                <a:gridCol w="3377762">
                  <a:extLst>
                    <a:ext uri="{9D8B030D-6E8A-4147-A177-3AD203B41FA5}">
                      <a16:colId xmlns:a16="http://schemas.microsoft.com/office/drawing/2014/main" val="837408085"/>
                    </a:ext>
                  </a:extLst>
                </a:gridCol>
              </a:tblGrid>
              <a:tr h="19044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200" b="1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Силни страни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200" b="1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Слаби страни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22779"/>
                  </a:ext>
                </a:extLst>
              </a:tr>
              <a:tr h="2923220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България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още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богато биоразнообразие (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наред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неща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поради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по-традиционните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неинтензивни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земеделски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практики в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по-малките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ферми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градини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Ерозията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почвата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случва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планинските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социален фактор,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който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се 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променил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цел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запазване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земеделието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защитените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територии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Преминаването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България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кратак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 от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към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интензивно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земеделие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гъвкавост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приемането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политики при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икономическа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изгода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обратим.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200" b="0" i="0" u="none" strike="noStrike" noProof="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Наблюдава се процес на интензификация в селското стопанство. Повече видове и земя се губят поради селското стопанство, тъй като използването на земята за тази цел значително се е </a:t>
                      </a:r>
                      <a:r>
                        <a:rPr lang="bg-BG" sz="1200" b="0" i="0" u="none" strike="noStrike" noProof="0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увеличило.Политиката</a:t>
                      </a:r>
                      <a:r>
                        <a:rPr lang="bg-BG" sz="1200" b="0" i="0" u="none" strike="noStrike" noProof="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ОСП стимулира земеделските производители да търсят повече земя и използваната земеделска земя се е </a:t>
                      </a:r>
                      <a:r>
                        <a:rPr lang="bg-BG" sz="1200" b="0" i="0" u="none" strike="noStrike" noProof="0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увеличила.Органичната</a:t>
                      </a:r>
                      <a:r>
                        <a:rPr lang="bg-BG" sz="1200" b="0" i="0" u="none" strike="noStrike" noProof="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материя в почвата е все по-изчерпана благодарение на интензифицирането на </a:t>
                      </a:r>
                      <a:r>
                        <a:rPr lang="bg-BG" sz="1200" b="0" i="0" u="none" strike="noStrike" noProof="0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земеползването</a:t>
                      </a:r>
                      <a:r>
                        <a:rPr lang="bg-BG" sz="1200" b="0" i="0" u="none" strike="noStrike" noProof="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bg-BG" sz="1200" b="0" i="0" u="none" strike="noStrike" noProof="0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монокултурите</a:t>
                      </a:r>
                      <a:r>
                        <a:rPr lang="bg-BG" sz="1200" b="0" i="0" u="none" strike="noStrike" noProof="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Първият стълб на ОСП възпрепятства доброто управление, тъй като има за цел да използва повече земя.</a:t>
                      </a:r>
                      <a:endParaRPr lang="bg-BG" sz="28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410843"/>
                  </a:ext>
                </a:extLst>
              </a:tr>
              <a:tr h="276140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200" b="1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Възможности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200" b="1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Заплахи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034461"/>
                  </a:ext>
                </a:extLst>
              </a:tr>
              <a:tr h="233329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България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голямо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биоразнообразие,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бъде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запазено.Има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възможност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синергично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въздействие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между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биологичния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фактор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технология.„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Зеленото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плащане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 (или „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екологизиране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“)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подкрепя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земеделските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производители,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които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поддържат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земеделски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практики,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които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помагат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постигане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целите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околната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среда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климата.Могат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създадат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по-добри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политики,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които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обслужват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без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икономическата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тежест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прехвърля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върху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фермерите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продължи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преминаване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към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интензивно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земеделие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по-голям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шанс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лошо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липса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синергия с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..Все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повече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биологично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разнообразие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могат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бъдат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загубени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поради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малкия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размер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защитената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Бъдещите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политики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трябва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 намерят начин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групиране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земя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да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по-големи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отговарящи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изискванията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биоразнообрази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Политики,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които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взели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предвид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направени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базата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ЕС, и не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специфични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всяка страна и </a:t>
                      </a:r>
                      <a:r>
                        <a:rPr lang="ru-RU" sz="1200" b="0" i="0" u="none" strike="noStrike" dirty="0" err="1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проблемите</a:t>
                      </a:r>
                      <a:r>
                        <a:rPr lang="ru-RU" sz="1200" b="0" i="0" u="none" strike="noStrike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20644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45CC874-DDC3-48C0-89E1-E6D92569BD94}"/>
              </a:ext>
            </a:extLst>
          </p:cNvPr>
          <p:cNvSpPr txBox="1"/>
          <p:nvPr/>
        </p:nvSpPr>
        <p:spPr>
          <a:xfrm>
            <a:off x="436406" y="1522250"/>
            <a:ext cx="35881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Настоящият</a:t>
            </a:r>
            <a:r>
              <a:rPr lang="ru-RU" dirty="0">
                <a:solidFill>
                  <a:schemeClr val="bg1"/>
                </a:solidFill>
              </a:rPr>
              <a:t> SWOT се </a:t>
            </a:r>
            <a:r>
              <a:rPr lang="ru-RU" dirty="0" err="1">
                <a:solidFill>
                  <a:schemeClr val="bg1"/>
                </a:solidFill>
              </a:rPr>
              <a:t>основава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изследването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настоящите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открити</a:t>
            </a:r>
            <a:r>
              <a:rPr lang="ru-RU" dirty="0">
                <a:solidFill>
                  <a:schemeClr val="bg1"/>
                </a:solidFill>
              </a:rPr>
              <a:t> синергии и </a:t>
            </a:r>
            <a:r>
              <a:rPr lang="ru-RU" dirty="0" err="1">
                <a:solidFill>
                  <a:schemeClr val="bg1"/>
                </a:solidFill>
              </a:rPr>
              <a:t>има</a:t>
            </a:r>
            <a:r>
              <a:rPr lang="ru-RU" dirty="0">
                <a:solidFill>
                  <a:schemeClr val="bg1"/>
                </a:solidFill>
              </a:rPr>
              <a:t> за цел да </a:t>
            </a:r>
            <a:r>
              <a:rPr lang="ru-RU" dirty="0" err="1">
                <a:solidFill>
                  <a:schemeClr val="bg1"/>
                </a:solidFill>
              </a:rPr>
              <a:t>покаже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настоящите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силни</a:t>
            </a:r>
            <a:r>
              <a:rPr lang="ru-RU" dirty="0">
                <a:solidFill>
                  <a:schemeClr val="bg1"/>
                </a:solidFill>
              </a:rPr>
              <a:t> и </a:t>
            </a:r>
            <a:r>
              <a:rPr lang="ru-RU" dirty="0" err="1">
                <a:solidFill>
                  <a:schemeClr val="bg1"/>
                </a:solidFill>
              </a:rPr>
              <a:t>слаби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страни</a:t>
            </a:r>
            <a:r>
              <a:rPr lang="ru-RU" dirty="0">
                <a:solidFill>
                  <a:schemeClr val="bg1"/>
                </a:solidFill>
              </a:rPr>
              <a:t>, с </a:t>
            </a:r>
            <a:r>
              <a:rPr lang="ru-RU" dirty="0" err="1">
                <a:solidFill>
                  <a:schemeClr val="bg1"/>
                </a:solidFill>
              </a:rPr>
              <a:t>които</a:t>
            </a:r>
            <a:r>
              <a:rPr lang="ru-RU" dirty="0">
                <a:solidFill>
                  <a:schemeClr val="bg1"/>
                </a:solidFill>
              </a:rPr>
              <a:t> да се </a:t>
            </a:r>
            <a:r>
              <a:rPr lang="ru-RU" dirty="0" err="1">
                <a:solidFill>
                  <a:schemeClr val="bg1"/>
                </a:solidFill>
              </a:rPr>
              <a:t>формират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бъдещи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възможности</a:t>
            </a:r>
            <a:r>
              <a:rPr lang="ru-RU" dirty="0">
                <a:solidFill>
                  <a:schemeClr val="bg1"/>
                </a:solidFill>
              </a:rPr>
              <a:t> и </a:t>
            </a:r>
            <a:r>
              <a:rPr lang="ru-RU" dirty="0" err="1">
                <a:solidFill>
                  <a:schemeClr val="bg1"/>
                </a:solidFill>
              </a:rPr>
              <a:t>заплахи</a:t>
            </a:r>
            <a:r>
              <a:rPr lang="ru-RU" dirty="0">
                <a:solidFill>
                  <a:schemeClr val="bg1"/>
                </a:solidFill>
              </a:rPr>
              <a:t>.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580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2A0DF-7F36-4870-B745-B29F051E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4295" y="574521"/>
            <a:ext cx="7958331" cy="467071"/>
          </a:xfrm>
        </p:spPr>
        <p:txBody>
          <a:bodyPr>
            <a:normAutofit fontScale="90000"/>
          </a:bodyPr>
          <a:lstStyle/>
          <a:p>
            <a:pPr algn="l"/>
            <a:r>
              <a:rPr lang="bg-B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Заключения</a:t>
            </a:r>
            <a:b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1387E-3E78-40EB-B96B-D977642ED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163" y="1333144"/>
            <a:ext cx="8339128" cy="47167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Като </a:t>
            </a:r>
            <a:r>
              <a:rPr lang="ru-RU" sz="1800" dirty="0" err="1"/>
              <a:t>цяло</a:t>
            </a:r>
            <a:r>
              <a:rPr lang="ru-RU" sz="1800" dirty="0"/>
              <a:t> </a:t>
            </a:r>
            <a:r>
              <a:rPr lang="ru-RU" sz="1800" dirty="0" err="1"/>
              <a:t>политиката</a:t>
            </a:r>
            <a:r>
              <a:rPr lang="ru-RU" sz="1800" dirty="0"/>
              <a:t> на ЕС цели да </a:t>
            </a:r>
            <a:r>
              <a:rPr lang="ru-RU" sz="1800" dirty="0" err="1"/>
              <a:t>има</a:t>
            </a:r>
            <a:r>
              <a:rPr lang="ru-RU" sz="1800" dirty="0"/>
              <a:t> положителен </a:t>
            </a:r>
            <a:r>
              <a:rPr lang="ru-RU" sz="1800" dirty="0" err="1"/>
              <a:t>ефект</a:t>
            </a:r>
            <a:r>
              <a:rPr lang="ru-RU" sz="1800" dirty="0"/>
              <a:t> </a:t>
            </a:r>
            <a:r>
              <a:rPr lang="ru-RU" sz="1800" dirty="0" err="1"/>
              <a:t>върху</a:t>
            </a:r>
            <a:r>
              <a:rPr lang="ru-RU" sz="1800" dirty="0"/>
              <a:t> </a:t>
            </a:r>
            <a:r>
              <a:rPr lang="ru-RU" sz="1800" dirty="0" err="1"/>
              <a:t>хората</a:t>
            </a:r>
            <a:r>
              <a:rPr lang="ru-RU" sz="1800" dirty="0"/>
              <a:t>, </a:t>
            </a:r>
            <a:r>
              <a:rPr lang="ru-RU" sz="1800" dirty="0" err="1"/>
              <a:t>животните</a:t>
            </a:r>
            <a:r>
              <a:rPr lang="ru-RU" sz="1800" dirty="0"/>
              <a:t> и </a:t>
            </a:r>
            <a:r>
              <a:rPr lang="ru-RU" sz="1800" dirty="0" err="1"/>
              <a:t>природата</a:t>
            </a:r>
            <a:r>
              <a:rPr lang="ru-RU" sz="1800" dirty="0"/>
              <a:t>, но ОСП </a:t>
            </a:r>
            <a:r>
              <a:rPr lang="ru-RU" sz="1800" dirty="0" err="1"/>
              <a:t>има</a:t>
            </a:r>
            <a:r>
              <a:rPr lang="ru-RU" sz="1800" dirty="0"/>
              <a:t> отрицателен </a:t>
            </a:r>
            <a:r>
              <a:rPr lang="ru-RU" sz="1800" dirty="0" err="1"/>
              <a:t>ефект</a:t>
            </a:r>
            <a:r>
              <a:rPr lang="ru-RU" sz="1800" dirty="0"/>
              <a:t>, </a:t>
            </a:r>
            <a:r>
              <a:rPr lang="ru-RU" sz="1800" dirty="0" err="1"/>
              <a:t>който</a:t>
            </a:r>
            <a:r>
              <a:rPr lang="ru-RU" sz="1800" dirty="0"/>
              <a:t> не е бил </a:t>
            </a:r>
            <a:r>
              <a:rPr lang="ru-RU" sz="1800" dirty="0" err="1"/>
              <a:t>взет</a:t>
            </a:r>
            <a:r>
              <a:rPr lang="ru-RU" sz="1800" dirty="0"/>
              <a:t> </a:t>
            </a:r>
            <a:r>
              <a:rPr lang="ru-RU" sz="1800" dirty="0" err="1"/>
              <a:t>предвид</a:t>
            </a:r>
            <a:r>
              <a:rPr lang="ru-RU" sz="1800" dirty="0"/>
              <a:t>/</a:t>
            </a:r>
            <a:r>
              <a:rPr lang="ru-RU" sz="1800" dirty="0" err="1"/>
              <a:t>разбран</a:t>
            </a:r>
            <a:r>
              <a:rPr lang="ru-RU" sz="1800" dirty="0"/>
              <a:t> </a:t>
            </a:r>
            <a:r>
              <a:rPr lang="ru-RU" sz="1800" dirty="0" err="1"/>
              <a:t>преди</a:t>
            </a:r>
            <a:r>
              <a:rPr lang="ru-RU" sz="1800" dirty="0"/>
              <a:t> </a:t>
            </a:r>
            <a:r>
              <a:rPr lang="ru-RU" sz="1800" dirty="0" err="1"/>
              <a:t>прилагането</a:t>
            </a:r>
            <a:r>
              <a:rPr lang="en-US" sz="1800" dirty="0"/>
              <a:t> </a:t>
            </a:r>
            <a:r>
              <a:rPr lang="bg-BG" sz="1800" dirty="0"/>
              <a:t>и </a:t>
            </a:r>
            <a:r>
              <a:rPr lang="bg-BG" sz="1800" dirty="0" err="1"/>
              <a:t>спецефично</a:t>
            </a:r>
            <a:r>
              <a:rPr lang="bg-BG" sz="1800" dirty="0"/>
              <a:t> в България</a:t>
            </a:r>
            <a:r>
              <a:rPr lang="ru-RU" sz="1800" dirty="0"/>
              <a:t>. </a:t>
            </a:r>
            <a:r>
              <a:rPr lang="ru-RU" sz="1800" dirty="0" err="1"/>
              <a:t>Постоянните</a:t>
            </a:r>
            <a:r>
              <a:rPr lang="ru-RU" sz="1800" dirty="0"/>
              <a:t> </a:t>
            </a:r>
            <a:r>
              <a:rPr lang="ru-RU" sz="1800" dirty="0" err="1"/>
              <a:t>промени</a:t>
            </a:r>
            <a:r>
              <a:rPr lang="ru-RU" sz="1800" dirty="0"/>
              <a:t> в </a:t>
            </a:r>
            <a:r>
              <a:rPr lang="ru-RU" sz="1800" dirty="0" err="1"/>
              <a:t>политиките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на база </a:t>
            </a:r>
            <a:r>
              <a:rPr lang="ru-RU" sz="1800" dirty="0" err="1"/>
              <a:t>противопоставяне</a:t>
            </a:r>
            <a:r>
              <a:rPr lang="ru-RU" sz="1800" dirty="0"/>
              <a:t> на </a:t>
            </a:r>
            <a:r>
              <a:rPr lang="ru-RU" sz="1800" dirty="0" err="1"/>
              <a:t>създадените</a:t>
            </a:r>
            <a:r>
              <a:rPr lang="ru-RU" sz="1800" dirty="0"/>
              <a:t> </a:t>
            </a:r>
            <a:r>
              <a:rPr lang="ru-RU" sz="1800" dirty="0" err="1"/>
              <a:t>дисбаланси</a:t>
            </a:r>
            <a:r>
              <a:rPr lang="ru-RU" sz="1800" dirty="0"/>
              <a:t> и да </a:t>
            </a:r>
            <a:r>
              <a:rPr lang="ru-RU" sz="1800" dirty="0" err="1"/>
              <a:t>създават</a:t>
            </a:r>
            <a:r>
              <a:rPr lang="ru-RU" sz="1800" dirty="0"/>
              <a:t> решения за </a:t>
            </a:r>
            <a:r>
              <a:rPr lang="ru-RU" sz="1800" dirty="0" err="1"/>
              <a:t>дългогодишни</a:t>
            </a:r>
            <a:r>
              <a:rPr lang="ru-RU" sz="1800" dirty="0"/>
              <a:t> </a:t>
            </a:r>
            <a:r>
              <a:rPr lang="ru-RU" sz="1800" dirty="0" err="1"/>
              <a:t>проблеми</a:t>
            </a:r>
            <a:r>
              <a:rPr lang="ru-RU" sz="1800" dirty="0"/>
              <a:t> и </a:t>
            </a:r>
            <a:r>
              <a:rPr lang="ru-RU" sz="1800" dirty="0" err="1"/>
              <a:t>проблеми</a:t>
            </a:r>
            <a:r>
              <a:rPr lang="ru-RU" sz="1800" dirty="0"/>
              <a:t>, </a:t>
            </a:r>
            <a:r>
              <a:rPr lang="ru-RU" sz="1800" dirty="0" err="1"/>
              <a:t>възникващи</a:t>
            </a:r>
            <a:r>
              <a:rPr lang="ru-RU" sz="1800" dirty="0"/>
              <a:t> от </a:t>
            </a:r>
            <a:r>
              <a:rPr lang="ru-RU" sz="1800" dirty="0" err="1"/>
              <a:t>настоящите</a:t>
            </a:r>
            <a:r>
              <a:rPr lang="ru-RU" sz="1800" dirty="0"/>
              <a:t> политики. Необходим е нов поток от </a:t>
            </a:r>
            <a:r>
              <a:rPr lang="ru-RU" sz="1800" dirty="0" err="1"/>
              <a:t>финансиране</a:t>
            </a:r>
            <a:r>
              <a:rPr lang="ru-RU" sz="1800" dirty="0"/>
              <a:t> от бюджета за </a:t>
            </a:r>
            <a:r>
              <a:rPr lang="ru-RU" sz="1800" dirty="0" err="1"/>
              <a:t>директни</a:t>
            </a:r>
            <a:r>
              <a:rPr lang="ru-RU" sz="1800" dirty="0"/>
              <a:t> </a:t>
            </a:r>
            <a:r>
              <a:rPr lang="ru-RU" sz="1800" dirty="0" err="1"/>
              <a:t>плащания</a:t>
            </a:r>
            <a:r>
              <a:rPr lang="ru-RU" sz="1800" dirty="0"/>
              <a:t> на ОСП за „</a:t>
            </a:r>
            <a:r>
              <a:rPr lang="ru-RU" sz="1800" dirty="0" err="1"/>
              <a:t>екосхеми</a:t>
            </a:r>
            <a:r>
              <a:rPr lang="ru-RU" sz="1800" dirty="0"/>
              <a:t>“, </a:t>
            </a:r>
            <a:r>
              <a:rPr lang="ru-RU" sz="1800" dirty="0" err="1"/>
              <a:t>които</a:t>
            </a:r>
            <a:r>
              <a:rPr lang="ru-RU" sz="1800" dirty="0"/>
              <a:t> </a:t>
            </a:r>
            <a:r>
              <a:rPr lang="ru-RU" sz="1800" dirty="0" err="1"/>
              <a:t>ще</a:t>
            </a:r>
            <a:r>
              <a:rPr lang="ru-RU" sz="1800" dirty="0"/>
              <a:t> подкрепят и </a:t>
            </a:r>
            <a:r>
              <a:rPr lang="ru-RU" sz="1800" dirty="0" err="1"/>
              <a:t>стимулират</a:t>
            </a:r>
            <a:r>
              <a:rPr lang="ru-RU" sz="1800" dirty="0"/>
              <a:t> </a:t>
            </a:r>
            <a:r>
              <a:rPr lang="ru-RU" sz="1800" dirty="0" err="1"/>
              <a:t>земеделските</a:t>
            </a:r>
            <a:r>
              <a:rPr lang="ru-RU" sz="1800" dirty="0"/>
              <a:t> производители да </a:t>
            </a:r>
            <a:r>
              <a:rPr lang="ru-RU" sz="1800" dirty="0" err="1"/>
              <a:t>предприемат</a:t>
            </a:r>
            <a:r>
              <a:rPr lang="ru-RU" sz="1800" dirty="0"/>
              <a:t> </a:t>
            </a:r>
            <a:r>
              <a:rPr lang="ru-RU" sz="1800" dirty="0" err="1"/>
              <a:t>селскостопански</a:t>
            </a:r>
            <a:r>
              <a:rPr lang="ru-RU" sz="1800" dirty="0"/>
              <a:t> практики, </a:t>
            </a:r>
            <a:r>
              <a:rPr lang="ru-RU" sz="1800" dirty="0" err="1"/>
              <a:t>полезни</a:t>
            </a:r>
            <a:r>
              <a:rPr lang="ru-RU" sz="1800" dirty="0"/>
              <a:t> за климата, </a:t>
            </a:r>
            <a:r>
              <a:rPr lang="ru-RU" sz="1800" dirty="0" err="1"/>
              <a:t>биоразнообразието</a:t>
            </a:r>
            <a:r>
              <a:rPr lang="ru-RU" sz="1800" dirty="0"/>
              <a:t> и </a:t>
            </a:r>
            <a:r>
              <a:rPr lang="ru-RU" sz="1800" dirty="0" err="1"/>
              <a:t>околната</a:t>
            </a:r>
            <a:r>
              <a:rPr lang="ru-RU" sz="1800" dirty="0"/>
              <a:t> среда. За </a:t>
            </a:r>
            <a:r>
              <a:rPr lang="ru-RU" sz="1800" dirty="0" err="1"/>
              <a:t>опазването</a:t>
            </a:r>
            <a:r>
              <a:rPr lang="ru-RU" sz="1800" dirty="0"/>
              <a:t> на </a:t>
            </a:r>
            <a:r>
              <a:rPr lang="ru-RU" sz="1800" dirty="0" err="1"/>
              <a:t>земята</a:t>
            </a:r>
            <a:r>
              <a:rPr lang="ru-RU" sz="1800" dirty="0"/>
              <a:t> и </a:t>
            </a:r>
            <a:r>
              <a:rPr lang="ru-RU" sz="1800" dirty="0" err="1"/>
              <a:t>доброто</a:t>
            </a:r>
            <a:r>
              <a:rPr lang="ru-RU" sz="1800" dirty="0"/>
              <a:t> управление се </a:t>
            </a:r>
            <a:r>
              <a:rPr lang="ru-RU" sz="1800" dirty="0" err="1"/>
              <a:t>препоръчваме</a:t>
            </a:r>
            <a:r>
              <a:rPr lang="ru-RU" sz="1800" dirty="0"/>
              <a:t> да </a:t>
            </a:r>
            <a:r>
              <a:rPr lang="ru-RU" sz="1800" dirty="0" err="1"/>
              <a:t>бъдат</a:t>
            </a:r>
            <a:r>
              <a:rPr lang="ru-RU" sz="1800" dirty="0"/>
              <a:t> </a:t>
            </a:r>
            <a:r>
              <a:rPr lang="ru-RU" sz="1800" dirty="0" err="1"/>
              <a:t>създадени</a:t>
            </a:r>
            <a:r>
              <a:rPr lang="ru-RU" sz="1800" dirty="0"/>
              <a:t> </a:t>
            </a:r>
            <a:r>
              <a:rPr lang="ru-RU" sz="1800" dirty="0" err="1"/>
              <a:t>добри</a:t>
            </a:r>
            <a:r>
              <a:rPr lang="ru-RU" sz="1800" dirty="0"/>
              <a:t> практики, </a:t>
            </a:r>
            <a:r>
              <a:rPr lang="ru-RU" sz="1800" dirty="0" err="1"/>
              <a:t>разпространяващи</a:t>
            </a:r>
            <a:r>
              <a:rPr lang="ru-RU" sz="1800" dirty="0"/>
              <a:t> </a:t>
            </a:r>
            <a:r>
              <a:rPr lang="ru-RU" sz="1800" dirty="0" err="1"/>
              <a:t>осведоменост</a:t>
            </a:r>
            <a:r>
              <a:rPr lang="ru-RU" sz="1800" dirty="0"/>
              <a:t> и </a:t>
            </a:r>
            <a:r>
              <a:rPr lang="ru-RU" sz="1800" dirty="0" err="1"/>
              <a:t>стимули</a:t>
            </a:r>
            <a:r>
              <a:rPr lang="ru-RU" sz="1800" dirty="0"/>
              <a:t> за </a:t>
            </a:r>
            <a:r>
              <a:rPr lang="ru-RU" sz="1800" dirty="0" err="1"/>
              <a:t>собствениците</a:t>
            </a:r>
            <a:r>
              <a:rPr lang="ru-RU" sz="1800" dirty="0"/>
              <a:t> на </a:t>
            </a:r>
            <a:r>
              <a:rPr lang="ru-RU" sz="1800" dirty="0" err="1"/>
              <a:t>земя</a:t>
            </a:r>
            <a:r>
              <a:rPr lang="ru-RU" sz="1800" dirty="0"/>
              <a:t> и </a:t>
            </a:r>
            <a:r>
              <a:rPr lang="ru-RU" sz="1800" dirty="0" err="1"/>
              <a:t>земеделски</a:t>
            </a:r>
            <a:r>
              <a:rPr lang="ru-RU" sz="1800" dirty="0"/>
              <a:t> производители, </a:t>
            </a:r>
            <a:r>
              <a:rPr lang="ru-RU" sz="1800" dirty="0" err="1"/>
              <a:t>като</a:t>
            </a:r>
            <a:r>
              <a:rPr lang="ru-RU" sz="1800" dirty="0"/>
              <a:t> по </a:t>
            </a:r>
            <a:r>
              <a:rPr lang="ru-RU" sz="1800" dirty="0" err="1"/>
              <a:t>този</a:t>
            </a:r>
            <a:r>
              <a:rPr lang="ru-RU" sz="1800" dirty="0"/>
              <a:t> начин се </a:t>
            </a:r>
            <a:r>
              <a:rPr lang="ru-RU" sz="1800" dirty="0" err="1"/>
              <a:t>създава</a:t>
            </a:r>
            <a:r>
              <a:rPr lang="ru-RU" sz="1800" dirty="0"/>
              <a:t> синергия между </a:t>
            </a:r>
            <a:r>
              <a:rPr lang="ru-RU" sz="1800" dirty="0" err="1"/>
              <a:t>човечеството</a:t>
            </a:r>
            <a:r>
              <a:rPr lang="ru-RU" sz="1800" dirty="0"/>
              <a:t> и </a:t>
            </a:r>
            <a:r>
              <a:rPr lang="ru-RU" sz="1800" dirty="0" err="1"/>
              <a:t>природата</a:t>
            </a:r>
            <a:r>
              <a:rPr lang="ru-RU" sz="1800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5769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1FD-456E-4843-9DFB-7554822F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/>
              <a:t>Въведение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348BC-A80B-4496-8A25-B6BE05EAC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62" y="1635853"/>
            <a:ext cx="8179277" cy="4414091"/>
          </a:xfrm>
        </p:spPr>
        <p:txBody>
          <a:bodyPr>
            <a:normAutofit/>
          </a:bodyPr>
          <a:lstStyle/>
          <a:p>
            <a:pPr marL="0" marR="0" indent="347345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проблем: </a:t>
            </a: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Европейските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политики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новият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Зелен договор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имат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синергийна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връзка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добрите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практики за управление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основополагащи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подобряване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благосъстоянието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хората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превръщайки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Европа в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неутрална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отношение на климата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опазването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местообитание.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подчертаваме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синергията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настоящите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политики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даваме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препоръки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бъдещи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практики.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Обект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изследването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управление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 от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съществено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значение за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поддържане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продоволствената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сигурност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хорат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животните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е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силно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зависимо от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добрата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институционална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норма/адекватна политика. Цел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изследването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изследване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целим да намерим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синергии между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използването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новата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институционална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0984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B15793-5D52-4CE3-9456-520488317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92250A6-61AE-4BD3-91E2-FD79FFFB5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3399881-2EF3-4320-B5E2-260A628D1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955B52B-4DBA-4DB2-99C3-70E2B0E79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076632-5B90-4929-B54C-1CA407D81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0A16B4-C5FC-49C6-97DE-C29FF4E4B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A2B95-8956-40E2-B7C8-EACD025BD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360" y="236475"/>
            <a:ext cx="3980316" cy="581346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Методология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изследване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Новите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европейски политики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създадоха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по-добра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синергия между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политиката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използването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земята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нашата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цел тук е да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използваме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емпирични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графики 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hoc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метод и SWOT, за да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дадем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по-добро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разбиране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статуквото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Методическата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рамка на анализа,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представен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тази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изследователска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статия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се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основава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научния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метод.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Извършен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 критичен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преглед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литературните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източници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Използвани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кабинетни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изследвания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логически,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експертен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метод и т.н., за да се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разкрият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потенциалните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ползи за синергия от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комбинирането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новата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институционална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норма 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управлението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земята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bg-BG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1007033-EB39-46FC-A11A-D75E520C7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8447" y="0"/>
            <a:ext cx="529647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302B34D-50F1-40D1-B909-D7A0C46824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1011" y="818122"/>
            <a:ext cx="4640272" cy="5213789"/>
          </a:xfrm>
          <a:prstGeom prst="rect">
            <a:avLst/>
          </a:prstGeom>
          <a:ln w="12700"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E23A6E2-F2D4-4F1D-ABEB-65EFA80BA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6632" y="236475"/>
            <a:ext cx="4799023" cy="638057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DF2AF-0E3C-4E5E-86E2-C01D08700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5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9B5F-1C07-41A2-82D6-4B7F21593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197" y="331002"/>
            <a:ext cx="8061831" cy="954107"/>
          </a:xfrm>
        </p:spPr>
        <p:txBody>
          <a:bodyPr/>
          <a:lstStyle/>
          <a:p>
            <a:pPr algn="l"/>
            <a:r>
              <a:rPr lang="bg-BG" dirty="0"/>
              <a:t>Резултати и дискусия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BBBB3-18C9-4FD8-B955-C4A17E5E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850" y="1285109"/>
            <a:ext cx="9236289" cy="4764835"/>
          </a:xfrm>
        </p:spPr>
        <p:txBody>
          <a:bodyPr>
            <a:normAutofit/>
          </a:bodyPr>
          <a:lstStyle/>
          <a:p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Настоящият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анализ е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институционално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ниво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има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цел да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покаже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синергията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между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доброто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управление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земните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България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Ние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използваме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политики,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оказват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влияние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върху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за да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изградим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адекватна картина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текущото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състояние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българските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поземлени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да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посочим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синергията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между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политиката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управлението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политики,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обсъдим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тази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статия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политиката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ЕС и най-вече ОСП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Зелената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сделка.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цел на ОСП е да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регулира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управлението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селското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стопанство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да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даде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собствениците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земя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стимул за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по-добри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практики,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запазват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защитават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както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хората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местообитанията.Основната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цел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Зелената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сделка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допълва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целта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ОСП, за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опазване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укрепване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природните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част от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нея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земеделските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имат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централна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роля за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опазване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 добро управление на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земните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18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7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03326-B0FD-4A93-A10A-F39C5B23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78" y="808056"/>
            <a:ext cx="9930213" cy="1077229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Синергия на </a:t>
            </a:r>
            <a:r>
              <a:rPr lang="ru-RU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стратегията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биологично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разнообразие </a:t>
            </a:r>
            <a:r>
              <a:rPr lang="ru-RU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със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земните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endParaRPr lang="bg-B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1F8082-81B2-4995-8577-C5B1F5696B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677360"/>
              </p:ext>
            </p:extLst>
          </p:nvPr>
        </p:nvGraphicFramePr>
        <p:xfrm>
          <a:off x="1791479" y="1763485"/>
          <a:ext cx="5122506" cy="428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D8025E7-523F-4AC9-A0DF-EA14DEE8E14D}"/>
              </a:ext>
            </a:extLst>
          </p:cNvPr>
          <p:cNvSpPr txBox="1"/>
          <p:nvPr/>
        </p:nvSpPr>
        <p:spPr>
          <a:xfrm>
            <a:off x="6913985" y="2709644"/>
            <a:ext cx="416787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България</a:t>
            </a:r>
            <a:r>
              <a:rPr lang="ru-RU" dirty="0"/>
              <a:t> стана член на ЕС с цел </a:t>
            </a:r>
            <a:r>
              <a:rPr lang="ru-RU" dirty="0" err="1"/>
              <a:t>по-големия</a:t>
            </a:r>
            <a:r>
              <a:rPr lang="ru-RU" dirty="0"/>
              <a:t> </a:t>
            </a:r>
            <a:r>
              <a:rPr lang="ru-RU" dirty="0" err="1"/>
              <a:t>пазар</a:t>
            </a:r>
            <a:r>
              <a:rPr lang="ru-RU" dirty="0"/>
              <a:t> за </a:t>
            </a:r>
            <a:r>
              <a:rPr lang="ru-RU" dirty="0" err="1"/>
              <a:t>селскостопанска</a:t>
            </a:r>
            <a:r>
              <a:rPr lang="ru-RU" dirty="0"/>
              <a:t> продукция и </a:t>
            </a:r>
            <a:r>
              <a:rPr lang="ru-RU" dirty="0" err="1"/>
              <a:t>подпомагането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задълбочи</a:t>
            </a:r>
            <a:r>
              <a:rPr lang="ru-RU" dirty="0"/>
              <a:t> </a:t>
            </a:r>
            <a:r>
              <a:rPr lang="ru-RU" dirty="0" err="1"/>
              <a:t>наякои</a:t>
            </a:r>
            <a:r>
              <a:rPr lang="ru-RU" dirty="0"/>
              <a:t> от </a:t>
            </a:r>
            <a:r>
              <a:rPr lang="ru-RU" dirty="0" err="1"/>
              <a:t>процесите</a:t>
            </a:r>
            <a:r>
              <a:rPr lang="ru-RU" dirty="0"/>
              <a:t> в </a:t>
            </a:r>
            <a:r>
              <a:rPr lang="ru-RU" dirty="0" err="1"/>
              <a:t>страната</a:t>
            </a:r>
            <a:r>
              <a:rPr lang="ru-RU" dirty="0"/>
              <a:t>. </a:t>
            </a:r>
            <a:r>
              <a:rPr lang="ru-RU" dirty="0" err="1"/>
              <a:t>обработваемата</a:t>
            </a:r>
            <a:r>
              <a:rPr lang="ru-RU" dirty="0"/>
              <a:t> </a:t>
            </a:r>
            <a:r>
              <a:rPr lang="ru-RU" dirty="0" err="1"/>
              <a:t>земя</a:t>
            </a:r>
            <a:r>
              <a:rPr lang="ru-RU" dirty="0"/>
              <a:t> в </a:t>
            </a:r>
            <a:r>
              <a:rPr lang="ru-RU" dirty="0" err="1"/>
              <a:t>страната</a:t>
            </a:r>
            <a:r>
              <a:rPr lang="ru-RU" dirty="0"/>
              <a:t> </a:t>
            </a:r>
            <a:r>
              <a:rPr lang="ru-RU" dirty="0" err="1"/>
              <a:t>нарасна</a:t>
            </a:r>
            <a:r>
              <a:rPr lang="ru-RU" dirty="0"/>
              <a:t> с 12,74%. </a:t>
            </a:r>
            <a:r>
              <a:rPr lang="ru-RU" dirty="0" err="1"/>
              <a:t>Това</a:t>
            </a:r>
            <a:r>
              <a:rPr lang="ru-RU" dirty="0"/>
              <a:t> се </a:t>
            </a:r>
            <a:r>
              <a:rPr lang="ru-RU" dirty="0" err="1"/>
              <a:t>отразява</a:t>
            </a:r>
            <a:r>
              <a:rPr lang="ru-RU" dirty="0"/>
              <a:t> на </a:t>
            </a:r>
            <a:r>
              <a:rPr lang="ru-RU" dirty="0" err="1"/>
              <a:t>биоразнообразието</a:t>
            </a:r>
            <a:r>
              <a:rPr lang="ru-RU" dirty="0"/>
              <a:t> и </a:t>
            </a:r>
            <a:r>
              <a:rPr lang="ru-RU" dirty="0" err="1"/>
              <a:t>природните</a:t>
            </a:r>
            <a:r>
              <a:rPr lang="ru-RU" dirty="0"/>
              <a:t> местообитания, </a:t>
            </a:r>
            <a:r>
              <a:rPr lang="ru-RU" dirty="0" err="1"/>
              <a:t>тъй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в ха е равно на 393 000 ха.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8486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7649AF-1645-44EC-8D7D-C8237CDF1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565740"/>
              </p:ext>
            </p:extLst>
          </p:nvPr>
        </p:nvGraphicFramePr>
        <p:xfrm>
          <a:off x="2004969" y="1191236"/>
          <a:ext cx="4588778" cy="4664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FD44C64-55D6-48E1-A5BB-64A21CB3AC3B}"/>
              </a:ext>
            </a:extLst>
          </p:cNvPr>
          <p:cNvSpPr txBox="1"/>
          <p:nvPr/>
        </p:nvSpPr>
        <p:spPr>
          <a:xfrm>
            <a:off x="6912055" y="1931350"/>
            <a:ext cx="389837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По-голямата</a:t>
            </a:r>
            <a:r>
              <a:rPr lang="ru-RU" dirty="0"/>
              <a:t> част от </a:t>
            </a:r>
            <a:r>
              <a:rPr lang="ru-RU" dirty="0" err="1"/>
              <a:t>защитените</a:t>
            </a:r>
            <a:r>
              <a:rPr lang="ru-RU" dirty="0"/>
              <a:t> </a:t>
            </a:r>
            <a:r>
              <a:rPr lang="ru-RU" dirty="0" err="1"/>
              <a:t>земи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гори, а на </a:t>
            </a:r>
            <a:r>
              <a:rPr lang="ru-RU" dirty="0" err="1"/>
              <a:t>второ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пасища</a:t>
            </a:r>
            <a:r>
              <a:rPr lang="ru-RU" dirty="0"/>
              <a:t>. </a:t>
            </a:r>
            <a:r>
              <a:rPr lang="ru-RU" dirty="0" err="1"/>
              <a:t>Въпреки</a:t>
            </a:r>
            <a:r>
              <a:rPr lang="ru-RU" dirty="0"/>
              <a:t> </a:t>
            </a:r>
            <a:r>
              <a:rPr lang="ru-RU" dirty="0" err="1"/>
              <a:t>това</a:t>
            </a:r>
            <a:r>
              <a:rPr lang="ru-RU" dirty="0"/>
              <a:t> </a:t>
            </a:r>
            <a:r>
              <a:rPr lang="ru-RU" dirty="0" err="1"/>
              <a:t>разпределението</a:t>
            </a:r>
            <a:r>
              <a:rPr lang="ru-RU" dirty="0"/>
              <a:t> на </a:t>
            </a:r>
            <a:r>
              <a:rPr lang="ru-RU" dirty="0" err="1"/>
              <a:t>земята</a:t>
            </a:r>
            <a:r>
              <a:rPr lang="ru-RU" dirty="0"/>
              <a:t> е </a:t>
            </a:r>
            <a:r>
              <a:rPr lang="ru-RU" dirty="0" err="1"/>
              <a:t>твърде</a:t>
            </a:r>
            <a:r>
              <a:rPr lang="ru-RU" dirty="0"/>
              <a:t> неравномерно, за да видим синергия между </a:t>
            </a:r>
            <a:r>
              <a:rPr lang="ru-RU" dirty="0" err="1"/>
              <a:t>прилаганата</a:t>
            </a:r>
            <a:r>
              <a:rPr lang="ru-RU" dirty="0"/>
              <a:t> политика и </a:t>
            </a:r>
            <a:r>
              <a:rPr lang="ru-RU" dirty="0" err="1"/>
              <a:t>използването</a:t>
            </a:r>
            <a:r>
              <a:rPr lang="ru-RU" dirty="0"/>
              <a:t> на </a:t>
            </a:r>
            <a:r>
              <a:rPr lang="ru-RU" dirty="0" err="1"/>
              <a:t>земята</a:t>
            </a:r>
            <a:r>
              <a:rPr lang="ru-RU" dirty="0"/>
              <a:t>. В </a:t>
            </a:r>
            <a:r>
              <a:rPr lang="ru-RU" dirty="0" err="1"/>
              <a:t>бъдеще</a:t>
            </a:r>
            <a:r>
              <a:rPr lang="ru-RU" dirty="0"/>
              <a:t> </a:t>
            </a:r>
            <a:r>
              <a:rPr lang="ru-RU" dirty="0" err="1"/>
              <a:t>защитената</a:t>
            </a:r>
            <a:r>
              <a:rPr lang="ru-RU" dirty="0"/>
              <a:t> зона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по-голяма</a:t>
            </a:r>
            <a:r>
              <a:rPr lang="ru-RU" dirty="0"/>
              <a:t> за </a:t>
            </a:r>
            <a:r>
              <a:rPr lang="ru-RU" dirty="0" err="1"/>
              <a:t>по-добър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биоразнообразието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6277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A2FB-B0A9-4E8D-BFA4-BA09FDB6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567817"/>
          </a:xfrm>
        </p:spPr>
        <p:txBody>
          <a:bodyPr>
            <a:normAutofit/>
          </a:bodyPr>
          <a:lstStyle/>
          <a:p>
            <a:pPr algn="l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ОСП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земята</a:t>
            </a: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36319-8A3C-4B1D-A8B6-92E635289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708" y="1375873"/>
            <a:ext cx="8758431" cy="46740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Прилагането</a:t>
            </a:r>
            <a:r>
              <a:rPr lang="ru-RU" dirty="0"/>
              <a:t> на </a:t>
            </a:r>
            <a:r>
              <a:rPr lang="ru-RU" dirty="0" err="1"/>
              <a:t>технологични</a:t>
            </a:r>
            <a:r>
              <a:rPr lang="ru-RU" dirty="0"/>
              <a:t> решения в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характеристиките</a:t>
            </a:r>
            <a:r>
              <a:rPr lang="ru-RU" dirty="0"/>
              <a:t> на </a:t>
            </a:r>
            <a:r>
              <a:rPr lang="ru-RU" dirty="0" err="1"/>
              <a:t>биологичния</a:t>
            </a:r>
            <a:r>
              <a:rPr lang="ru-RU" dirty="0"/>
              <a:t> фактор </a:t>
            </a:r>
            <a:r>
              <a:rPr lang="ru-RU" dirty="0" err="1"/>
              <a:t>оказва</a:t>
            </a:r>
            <a:r>
              <a:rPr lang="ru-RU" dirty="0"/>
              <a:t> </a:t>
            </a:r>
            <a:r>
              <a:rPr lang="ru-RU" dirty="0" err="1"/>
              <a:t>природосъобразно</a:t>
            </a:r>
            <a:r>
              <a:rPr lang="ru-RU" dirty="0"/>
              <a:t> </a:t>
            </a:r>
            <a:r>
              <a:rPr lang="ru-RU" dirty="0" err="1"/>
              <a:t>въздействие</a:t>
            </a:r>
            <a:r>
              <a:rPr lang="ru-RU" dirty="0"/>
              <a:t>, води до </a:t>
            </a:r>
            <a:r>
              <a:rPr lang="ru-RU" dirty="0" err="1"/>
              <a:t>относително</a:t>
            </a:r>
            <a:r>
              <a:rPr lang="ru-RU" dirty="0"/>
              <a:t> </a:t>
            </a:r>
            <a:r>
              <a:rPr lang="ru-RU" dirty="0" err="1"/>
              <a:t>ниски</a:t>
            </a:r>
            <a:r>
              <a:rPr lang="ru-RU" dirty="0"/>
              <a:t> </a:t>
            </a:r>
            <a:r>
              <a:rPr lang="ru-RU" dirty="0" err="1"/>
              <a:t>производствени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 и </a:t>
            </a:r>
            <a:r>
              <a:rPr lang="ru-RU" dirty="0" err="1"/>
              <a:t>гарантира</a:t>
            </a:r>
            <a:r>
              <a:rPr lang="ru-RU" dirty="0"/>
              <a:t> </a:t>
            </a:r>
            <a:r>
              <a:rPr lang="ru-RU" dirty="0" err="1"/>
              <a:t>устойчивост</a:t>
            </a:r>
            <a:r>
              <a:rPr lang="ru-RU" dirty="0"/>
              <a:t> на </a:t>
            </a:r>
            <a:r>
              <a:rPr lang="ru-RU" dirty="0" err="1"/>
              <a:t>селскостопанското</a:t>
            </a:r>
            <a:r>
              <a:rPr lang="ru-RU" dirty="0"/>
              <a:t> производство.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възможност</a:t>
            </a:r>
            <a:r>
              <a:rPr lang="ru-RU" dirty="0"/>
              <a:t> за </a:t>
            </a:r>
            <a:r>
              <a:rPr lang="ru-RU" dirty="0" err="1"/>
              <a:t>проява</a:t>
            </a:r>
            <a:r>
              <a:rPr lang="ru-RU" dirty="0"/>
              <a:t> на </a:t>
            </a:r>
            <a:r>
              <a:rPr lang="ru-RU" dirty="0" err="1"/>
              <a:t>синергично</a:t>
            </a:r>
            <a:r>
              <a:rPr lang="ru-RU" dirty="0"/>
              <a:t> </a:t>
            </a:r>
            <a:r>
              <a:rPr lang="ru-RU" dirty="0" err="1"/>
              <a:t>въздействие</a:t>
            </a:r>
            <a:r>
              <a:rPr lang="ru-RU" dirty="0"/>
              <a:t> между </a:t>
            </a:r>
            <a:r>
              <a:rPr lang="ru-RU" dirty="0" err="1"/>
              <a:t>биологичния</a:t>
            </a:r>
            <a:r>
              <a:rPr lang="ru-RU" dirty="0"/>
              <a:t> фактор и </a:t>
            </a:r>
            <a:r>
              <a:rPr lang="ru-RU" dirty="0" err="1"/>
              <a:t>производствената</a:t>
            </a:r>
            <a:r>
              <a:rPr lang="ru-RU" dirty="0"/>
              <a:t> технология</a:t>
            </a:r>
            <a:r>
              <a:rPr lang="en-US" dirty="0"/>
              <a:t>. </a:t>
            </a:r>
            <a:r>
              <a:rPr lang="ru-RU" dirty="0"/>
              <a:t>При </a:t>
            </a:r>
            <a:r>
              <a:rPr lang="ru-RU" dirty="0" err="1"/>
              <a:t>полеви</a:t>
            </a:r>
            <a:r>
              <a:rPr lang="ru-RU" dirty="0"/>
              <a:t> условия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произвеждат</a:t>
            </a:r>
            <a:r>
              <a:rPr lang="ru-RU" dirty="0"/>
              <a:t> </a:t>
            </a:r>
            <a:r>
              <a:rPr lang="ru-RU" dirty="0" err="1"/>
              <a:t>повече</a:t>
            </a:r>
            <a:r>
              <a:rPr lang="ru-RU" dirty="0"/>
              <a:t> от 144 </a:t>
            </a:r>
            <a:r>
              <a:rPr lang="ru-RU" dirty="0" err="1"/>
              <a:t>култивирани</a:t>
            </a:r>
            <a:r>
              <a:rPr lang="ru-RU" dirty="0"/>
              <a:t> </a:t>
            </a:r>
            <a:r>
              <a:rPr lang="ru-RU" dirty="0" err="1"/>
              <a:t>растителни</a:t>
            </a:r>
            <a:r>
              <a:rPr lang="ru-RU" dirty="0"/>
              <a:t> вида под </a:t>
            </a:r>
            <a:r>
              <a:rPr lang="ru-RU" dirty="0" err="1"/>
              <a:t>открито</a:t>
            </a:r>
            <a:r>
              <a:rPr lang="ru-RU" dirty="0"/>
              <a:t> небе. </a:t>
            </a:r>
            <a:r>
              <a:rPr lang="ru-RU" dirty="0" err="1"/>
              <a:t>Европейската</a:t>
            </a:r>
            <a:r>
              <a:rPr lang="ru-RU" dirty="0"/>
              <a:t> </a:t>
            </a:r>
            <a:r>
              <a:rPr lang="ru-RU" dirty="0" err="1"/>
              <a:t>сметна</a:t>
            </a:r>
            <a:r>
              <a:rPr lang="ru-RU" dirty="0"/>
              <a:t> палата по отношение на ОСП </a:t>
            </a:r>
            <a:r>
              <a:rPr lang="ru-RU" dirty="0" err="1"/>
              <a:t>счита</a:t>
            </a:r>
            <a:r>
              <a:rPr lang="ru-RU" dirty="0"/>
              <a:t>, че </a:t>
            </a:r>
            <a:r>
              <a:rPr lang="ru-RU" dirty="0" err="1"/>
              <a:t>това</a:t>
            </a:r>
            <a:r>
              <a:rPr lang="ru-RU" dirty="0"/>
              <a:t> е част от проблема, а не решение за него. ЕСП </a:t>
            </a:r>
            <a:r>
              <a:rPr lang="ru-RU" dirty="0" err="1"/>
              <a:t>разкрива</a:t>
            </a:r>
            <a:r>
              <a:rPr lang="ru-RU" dirty="0"/>
              <a:t>, че </a:t>
            </a:r>
            <a:r>
              <a:rPr lang="ru-RU" dirty="0" err="1"/>
              <a:t>изискванията</a:t>
            </a:r>
            <a:r>
              <a:rPr lang="ru-RU" dirty="0"/>
              <a:t> за </a:t>
            </a:r>
            <a:r>
              <a:rPr lang="ru-RU" dirty="0" err="1"/>
              <a:t>екологизиране</a:t>
            </a:r>
            <a:r>
              <a:rPr lang="ru-RU" dirty="0"/>
              <a:t> и </a:t>
            </a:r>
            <a:r>
              <a:rPr lang="ru-RU" dirty="0" err="1"/>
              <a:t>кръстосано</a:t>
            </a:r>
            <a:r>
              <a:rPr lang="ru-RU" dirty="0"/>
              <a:t> </a:t>
            </a:r>
            <a:r>
              <a:rPr lang="ru-RU" dirty="0" err="1"/>
              <a:t>спасяване</a:t>
            </a:r>
            <a:r>
              <a:rPr lang="ru-RU" dirty="0"/>
              <a:t> </a:t>
            </a:r>
            <a:r>
              <a:rPr lang="ru-RU" dirty="0" err="1"/>
              <a:t>съгласно</a:t>
            </a:r>
            <a:r>
              <a:rPr lang="ru-RU" dirty="0"/>
              <a:t> ОСП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успешни</a:t>
            </a:r>
            <a:r>
              <a:rPr lang="ru-RU" dirty="0"/>
              <a:t> при </a:t>
            </a:r>
            <a:r>
              <a:rPr lang="ru-RU" dirty="0" err="1"/>
              <a:t>предоставянето</a:t>
            </a:r>
            <a:r>
              <a:rPr lang="ru-RU" dirty="0"/>
              <a:t> на информация за </a:t>
            </a:r>
            <a:r>
              <a:rPr lang="ru-RU" dirty="0" err="1"/>
              <a:t>биоразнообразието</a:t>
            </a:r>
            <a:r>
              <a:rPr lang="ru-RU" dirty="0"/>
              <a:t> в </a:t>
            </a:r>
            <a:r>
              <a:rPr lang="ru-RU" dirty="0" err="1"/>
              <a:t>земеделските</a:t>
            </a:r>
            <a:r>
              <a:rPr lang="ru-RU" dirty="0"/>
              <a:t> </a:t>
            </a:r>
            <a:r>
              <a:rPr lang="ru-RU" dirty="0" err="1"/>
              <a:t>земи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489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24A1565-B7E1-4C59-84A2-5831F1160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8B134C-47B2-49B8-B810-2931B20EA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550BD34-8417-42DB-BEA7-96B1E4156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E04A24D-ECF7-4024-BAC2-981BA69CF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C3D135-9831-45A9-8FBE-2A2548C8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75ABF-52E0-4C78-B2CF-0A949D7D8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9BAD6-73AB-4F37-87D7-F2D52A48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647190"/>
            <a:ext cx="4738378" cy="540275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sz="1600" dirty="0" err="1"/>
              <a:t>Зоните</a:t>
            </a:r>
            <a:r>
              <a:rPr lang="ru-RU" sz="1600" dirty="0"/>
              <a:t>, </a:t>
            </a:r>
            <a:r>
              <a:rPr lang="ru-RU" sz="1600" dirty="0" err="1"/>
              <a:t>които</a:t>
            </a:r>
            <a:r>
              <a:rPr lang="ru-RU" sz="1600" dirty="0"/>
              <a:t> се </a:t>
            </a:r>
            <a:r>
              <a:rPr lang="ru-RU" sz="1600" dirty="0" err="1"/>
              <a:t>използват</a:t>
            </a:r>
            <a:r>
              <a:rPr lang="ru-RU" sz="1600" dirty="0"/>
              <a:t> за </a:t>
            </a:r>
            <a:r>
              <a:rPr lang="ru-RU" sz="1600" dirty="0" err="1"/>
              <a:t>селскостопански</a:t>
            </a:r>
            <a:r>
              <a:rPr lang="ru-RU" sz="1600" dirty="0"/>
              <a:t> цели, </a:t>
            </a:r>
            <a:r>
              <a:rPr lang="ru-RU" sz="1600" dirty="0" err="1"/>
              <a:t>са</a:t>
            </a:r>
            <a:r>
              <a:rPr lang="ru-RU" sz="1600" dirty="0"/>
              <a:t> </a:t>
            </a:r>
            <a:r>
              <a:rPr lang="ru-RU" sz="1600" dirty="0" err="1"/>
              <a:t>изправени</a:t>
            </a:r>
            <a:r>
              <a:rPr lang="ru-RU" sz="1600" dirty="0"/>
              <a:t> пред множество </a:t>
            </a:r>
            <a:r>
              <a:rPr lang="ru-RU" sz="1600" dirty="0" err="1"/>
              <a:t>предизвикателства</a:t>
            </a:r>
            <a:r>
              <a:rPr lang="ru-RU" sz="1600" dirty="0"/>
              <a:t>, </a:t>
            </a:r>
            <a:r>
              <a:rPr lang="ru-RU" sz="1600" dirty="0" err="1"/>
              <a:t>когато</a:t>
            </a:r>
            <a:r>
              <a:rPr lang="ru-RU" sz="1600" dirty="0"/>
              <a:t> става </a:t>
            </a:r>
            <a:r>
              <a:rPr lang="ru-RU" sz="1600" dirty="0" err="1"/>
              <a:t>въпрос</a:t>
            </a:r>
            <a:r>
              <a:rPr lang="ru-RU" sz="1600" dirty="0"/>
              <a:t> за </a:t>
            </a:r>
            <a:r>
              <a:rPr lang="ru-RU" sz="1600" dirty="0" err="1"/>
              <a:t>устойчивост</a:t>
            </a:r>
            <a:r>
              <a:rPr lang="ru-RU" sz="1600" dirty="0"/>
              <a:t>, </a:t>
            </a:r>
            <a:r>
              <a:rPr lang="ru-RU" sz="1600" dirty="0" err="1"/>
              <a:t>има</a:t>
            </a:r>
            <a:r>
              <a:rPr lang="ru-RU" sz="1600" dirty="0"/>
              <a:t> </a:t>
            </a:r>
            <a:r>
              <a:rPr lang="ru-RU" sz="1600" dirty="0" err="1"/>
              <a:t>динамични</a:t>
            </a:r>
            <a:r>
              <a:rPr lang="ru-RU" sz="1600" dirty="0"/>
              <a:t> </a:t>
            </a:r>
            <a:r>
              <a:rPr lang="ru-RU" sz="1600" dirty="0" err="1"/>
              <a:t>промени</a:t>
            </a:r>
            <a:r>
              <a:rPr lang="ru-RU" sz="1600" dirty="0"/>
              <a:t> в </a:t>
            </a:r>
            <a:r>
              <a:rPr lang="ru-RU" sz="1600" dirty="0" err="1"/>
              <a:t>проблемите</a:t>
            </a:r>
            <a:r>
              <a:rPr lang="ru-RU" sz="1600" dirty="0"/>
              <a:t> и </a:t>
            </a:r>
            <a:r>
              <a:rPr lang="ru-RU" sz="1600" dirty="0" err="1"/>
              <a:t>това</a:t>
            </a:r>
            <a:r>
              <a:rPr lang="ru-RU" sz="1600" dirty="0"/>
              <a:t> се </a:t>
            </a:r>
            <a:r>
              <a:rPr lang="ru-RU" sz="1600" dirty="0" err="1"/>
              <a:t>противодейства</a:t>
            </a:r>
            <a:r>
              <a:rPr lang="ru-RU" sz="1600" dirty="0"/>
              <a:t> от </a:t>
            </a:r>
            <a:r>
              <a:rPr lang="ru-RU" sz="1600" dirty="0" err="1"/>
              <a:t>динамичната</a:t>
            </a:r>
            <a:r>
              <a:rPr lang="ru-RU" sz="1600" dirty="0"/>
              <a:t> </a:t>
            </a:r>
            <a:r>
              <a:rPr lang="ru-RU" sz="1600" dirty="0" err="1"/>
              <a:t>промяна</a:t>
            </a:r>
            <a:r>
              <a:rPr lang="ru-RU" sz="1600" dirty="0"/>
              <a:t> в </a:t>
            </a:r>
            <a:r>
              <a:rPr lang="ru-RU" sz="1600" dirty="0" err="1"/>
              <a:t>политиката</a:t>
            </a:r>
            <a:r>
              <a:rPr lang="ru-RU" sz="1600" dirty="0"/>
              <a:t> на ЕС. Все </a:t>
            </a:r>
            <a:r>
              <a:rPr lang="ru-RU" sz="1600" dirty="0" err="1"/>
              <a:t>повече</a:t>
            </a:r>
            <a:r>
              <a:rPr lang="ru-RU" sz="1600" dirty="0"/>
              <a:t> и </a:t>
            </a:r>
            <a:r>
              <a:rPr lang="ru-RU" sz="1600" dirty="0" err="1"/>
              <a:t>повече</a:t>
            </a:r>
            <a:r>
              <a:rPr lang="ru-RU" sz="1600" dirty="0"/>
              <a:t> </a:t>
            </a:r>
            <a:r>
              <a:rPr lang="ru-RU" sz="1600" dirty="0" err="1"/>
              <a:t>земя</a:t>
            </a:r>
            <a:r>
              <a:rPr lang="ru-RU" sz="1600" dirty="0"/>
              <a:t> се </a:t>
            </a:r>
            <a:r>
              <a:rPr lang="ru-RU" sz="1600" dirty="0" err="1"/>
              <a:t>разпределя</a:t>
            </a:r>
            <a:r>
              <a:rPr lang="ru-RU" sz="1600" dirty="0"/>
              <a:t> на </a:t>
            </a:r>
            <a:r>
              <a:rPr lang="ru-RU" sz="1600" dirty="0" err="1"/>
              <a:t>стопанства</a:t>
            </a:r>
            <a:r>
              <a:rPr lang="ru-RU" sz="1600" dirty="0"/>
              <a:t> и </a:t>
            </a:r>
            <a:r>
              <a:rPr lang="ru-RU" sz="1600" dirty="0" err="1"/>
              <a:t>високо</a:t>
            </a:r>
            <a:r>
              <a:rPr lang="ru-RU" sz="1600" dirty="0"/>
              <a:t> </a:t>
            </a:r>
            <a:r>
              <a:rPr lang="ru-RU" sz="1600" dirty="0" err="1"/>
              <a:t>вложени</a:t>
            </a:r>
            <a:r>
              <a:rPr lang="ru-RU" sz="1600" dirty="0"/>
              <a:t> средства и </a:t>
            </a:r>
            <a:r>
              <a:rPr lang="ru-RU" sz="1600" dirty="0" err="1"/>
              <a:t>оказват</a:t>
            </a:r>
            <a:r>
              <a:rPr lang="ru-RU" sz="1600" dirty="0"/>
              <a:t> </a:t>
            </a:r>
            <a:r>
              <a:rPr lang="ru-RU" sz="1600" dirty="0" err="1"/>
              <a:t>въздействие</a:t>
            </a:r>
            <a:r>
              <a:rPr lang="ru-RU" sz="1600" dirty="0"/>
              <a:t> </a:t>
            </a:r>
            <a:r>
              <a:rPr lang="ru-RU" sz="1600" dirty="0" err="1"/>
              <a:t>върху</a:t>
            </a:r>
            <a:r>
              <a:rPr lang="ru-RU" sz="1600" dirty="0"/>
              <a:t> </a:t>
            </a:r>
            <a:r>
              <a:rPr lang="ru-RU" sz="1600" dirty="0" err="1"/>
              <a:t>биоразнообразието</a:t>
            </a:r>
            <a:r>
              <a:rPr lang="ru-RU" sz="1600" dirty="0"/>
              <a:t> и </a:t>
            </a:r>
            <a:r>
              <a:rPr lang="ru-RU" sz="1600" dirty="0" err="1"/>
              <a:t>доброто</a:t>
            </a:r>
            <a:r>
              <a:rPr lang="ru-RU" sz="1600" dirty="0"/>
              <a:t> управление на </a:t>
            </a:r>
            <a:r>
              <a:rPr lang="ru-RU" sz="1600" dirty="0" err="1"/>
              <a:t>земята</a:t>
            </a:r>
            <a:r>
              <a:rPr lang="ru-RU" sz="1600" dirty="0"/>
              <a:t>. </a:t>
            </a:r>
            <a:r>
              <a:rPr lang="ru-RU" sz="1600" dirty="0" err="1"/>
              <a:t>Новите</a:t>
            </a:r>
            <a:r>
              <a:rPr lang="ru-RU" sz="1600" dirty="0"/>
              <a:t> предложения за ОСП 2021-2027 </a:t>
            </a:r>
            <a:r>
              <a:rPr lang="ru-RU" sz="1600" dirty="0" err="1"/>
              <a:t>имат</a:t>
            </a:r>
            <a:r>
              <a:rPr lang="ru-RU" sz="1600" dirty="0"/>
              <a:t> за цел да </a:t>
            </a:r>
            <a:r>
              <a:rPr lang="ru-RU" sz="1600" dirty="0" err="1"/>
              <a:t>насърчат</a:t>
            </a:r>
            <a:r>
              <a:rPr lang="ru-RU" sz="1600" dirty="0"/>
              <a:t> устойчив и конкурентоспособен </a:t>
            </a:r>
            <a:r>
              <a:rPr lang="ru-RU" sz="1600" dirty="0" err="1"/>
              <a:t>селскостопански</a:t>
            </a:r>
            <a:r>
              <a:rPr lang="ru-RU" sz="1600" dirty="0"/>
              <a:t> сектор, </a:t>
            </a:r>
            <a:r>
              <a:rPr lang="ru-RU" sz="1600" dirty="0" err="1"/>
              <a:t>който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да </a:t>
            </a:r>
            <a:r>
              <a:rPr lang="ru-RU" sz="1600" dirty="0" err="1"/>
              <a:t>допринесе</a:t>
            </a:r>
            <a:r>
              <a:rPr lang="ru-RU" sz="1600" dirty="0"/>
              <a:t> </a:t>
            </a:r>
            <a:r>
              <a:rPr lang="ru-RU" sz="1600" dirty="0" err="1"/>
              <a:t>значително</a:t>
            </a:r>
            <a:r>
              <a:rPr lang="ru-RU" sz="1600" dirty="0"/>
              <a:t> за </a:t>
            </a:r>
            <a:r>
              <a:rPr lang="ru-RU" sz="1600" dirty="0" err="1"/>
              <a:t>Европейския</a:t>
            </a:r>
            <a:r>
              <a:rPr lang="ru-RU" sz="1600" dirty="0"/>
              <a:t> Зелена сделка, </a:t>
            </a:r>
            <a:r>
              <a:rPr lang="ru-RU" sz="1600" dirty="0" err="1"/>
              <a:t>особено</a:t>
            </a:r>
            <a:r>
              <a:rPr lang="ru-RU" sz="1600" dirty="0"/>
              <a:t> по отношение на </a:t>
            </a:r>
            <a:r>
              <a:rPr lang="ru-RU" sz="1600" dirty="0" err="1"/>
              <a:t>стратегията</a:t>
            </a:r>
            <a:r>
              <a:rPr lang="ru-RU" sz="1600" dirty="0"/>
              <a:t> от ферма до </a:t>
            </a:r>
            <a:r>
              <a:rPr lang="ru-RU" sz="1600" dirty="0" err="1"/>
              <a:t>вилица</a:t>
            </a:r>
            <a:r>
              <a:rPr lang="ru-RU" sz="1600" dirty="0"/>
              <a:t> и </a:t>
            </a:r>
            <a:r>
              <a:rPr lang="ru-RU" sz="1600" dirty="0" err="1"/>
              <a:t>стратегията</a:t>
            </a:r>
            <a:r>
              <a:rPr lang="ru-RU" sz="1600" dirty="0"/>
              <a:t> за </a:t>
            </a:r>
            <a:r>
              <a:rPr lang="ru-RU" sz="1600" dirty="0" err="1"/>
              <a:t>биологично</a:t>
            </a:r>
            <a:r>
              <a:rPr lang="ru-RU" sz="1600" dirty="0"/>
              <a:t> разнообразие и </a:t>
            </a:r>
            <a:r>
              <a:rPr lang="ru-RU" sz="1600" dirty="0" err="1"/>
              <a:t>който</a:t>
            </a:r>
            <a:r>
              <a:rPr lang="ru-RU" sz="1600" dirty="0"/>
              <a:t> </a:t>
            </a:r>
            <a:r>
              <a:rPr lang="ru-RU" sz="1600" dirty="0" err="1"/>
              <a:t>има</a:t>
            </a:r>
            <a:r>
              <a:rPr lang="ru-RU" sz="1600" dirty="0"/>
              <a:t> потенциал за </a:t>
            </a:r>
            <a:r>
              <a:rPr lang="ru-RU" sz="1600" dirty="0" err="1"/>
              <a:t>по-висока</a:t>
            </a:r>
            <a:r>
              <a:rPr lang="ru-RU" sz="1600" dirty="0"/>
              <a:t> синергия между </a:t>
            </a:r>
            <a:r>
              <a:rPr lang="ru-RU" sz="1600" dirty="0" err="1"/>
              <a:t>политиката</a:t>
            </a:r>
            <a:r>
              <a:rPr lang="ru-RU" sz="1600" dirty="0"/>
              <a:t> и </a:t>
            </a:r>
            <a:r>
              <a:rPr lang="ru-RU" sz="1600" dirty="0" err="1"/>
              <a:t>доброто</a:t>
            </a:r>
            <a:r>
              <a:rPr lang="ru-RU" sz="1600" dirty="0"/>
              <a:t> управление</a:t>
            </a:r>
            <a:endParaRPr lang="bg-BG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4BB1BDF-EAFF-49B6-ABF3-7F9B3201C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3">
            <a:extLst>
              <a:ext uri="{FF2B5EF4-FFF2-40B4-BE49-F238E27FC236}">
                <a16:creationId xmlns:a16="http://schemas.microsoft.com/office/drawing/2014/main" id="{EFE96B14-8CCA-4DFF-8CBD-A008AF6537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76854"/>
              </p:ext>
            </p:extLst>
          </p:nvPr>
        </p:nvGraphicFramePr>
        <p:xfrm>
          <a:off x="6751768" y="647190"/>
          <a:ext cx="3994617" cy="5564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2696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902C8-AFD4-4B3D-B843-EFED5608F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23" y="271263"/>
            <a:ext cx="4148054" cy="736443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Зелена сделка и ОСП </a:t>
            </a:r>
            <a:r>
              <a:rPr lang="ru-RU" sz="2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бъдещето</a:t>
            </a:r>
            <a: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използването</a:t>
            </a:r>
            <a: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земята</a:t>
            </a:r>
            <a:br>
              <a:rPr lang="bg-BG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bg-BG" sz="22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7082D6-DCD8-4BE6-B68F-9438DCA9A1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184500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079EDE4-F3D5-4E14-80C5-00731B5013CE}"/>
              </a:ext>
            </a:extLst>
          </p:cNvPr>
          <p:cNvSpPr txBox="1"/>
          <p:nvPr/>
        </p:nvSpPr>
        <p:spPr>
          <a:xfrm>
            <a:off x="236358" y="1216878"/>
            <a:ext cx="41480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половината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обработваема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земя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Земеделските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производители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управители на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провинцията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 оформят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ландшафти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чрез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своята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блага,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обаче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също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зависят от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почвата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прехраната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си.</a:t>
            </a:r>
            <a:endParaRPr lang="bg-BG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AB8081-CD13-424D-BA8A-1E0561C6E40E}"/>
              </a:ext>
            </a:extLst>
          </p:cNvPr>
          <p:cNvSpPr txBox="1"/>
          <p:nvPr/>
        </p:nvSpPr>
        <p:spPr>
          <a:xfrm>
            <a:off x="236358" y="3557154"/>
            <a:ext cx="414805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Зеленото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плащане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(или „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екологизиране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земеделските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производители,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земеделски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помагат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постигане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целите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околната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 климата. Чрез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екологизирането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(ЕС)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възнаграждава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земеделските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производители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опазване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блага,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ползи за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се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отразяват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пазарните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цени.</a:t>
            </a:r>
            <a:endParaRPr lang="bg-BG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50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{230CC733-2075-4397-9570-D5F3FAB63C43}tf16401375</Template>
  <TotalTime>1986</TotalTime>
  <Words>1487</Words>
  <Application>Microsoft Office PowerPoint</Application>
  <PresentationFormat>Широк екран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9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ПОЛИТИКИ ОТРАЗЯВАЩИ СЕ ВЪРХУ ЗЕМЕПОЛЗВАНЕТО И ЗЕМЕВЛАДЕЕНЕТО – ПРОЕКТ ПОЗЕСИН</vt:lpstr>
      <vt:lpstr>Въведение</vt:lpstr>
      <vt:lpstr>Презентация на PowerPoint</vt:lpstr>
      <vt:lpstr>Резултати и дискусия</vt:lpstr>
      <vt:lpstr>Синергия на стратегията за биологично разнообразие със земните ресурси</vt:lpstr>
      <vt:lpstr>Презентация на PowerPoint</vt:lpstr>
      <vt:lpstr>Въздействие на политиката на ОСП и управлението на земята</vt:lpstr>
      <vt:lpstr>Презентация на PowerPoint</vt:lpstr>
      <vt:lpstr>Зелена сделка и ОСП бъдещето на използването на земята </vt:lpstr>
      <vt:lpstr>Социални фактори за по-добро управление на земните ресурси</vt:lpstr>
      <vt:lpstr>SWOT анализ</vt:lpstr>
      <vt:lpstr>Заключения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SYNERGY BETWEEN EU POLICY AND GOOD GOVERNANCE OF LAND RESOURCES IN BULGARIA</dc:title>
  <dc:creator>Mihaela Mihailova</dc:creator>
  <cp:lastModifiedBy>Mihaela Mihailova</cp:lastModifiedBy>
  <cp:revision>39</cp:revision>
  <dcterms:created xsi:type="dcterms:W3CDTF">2021-04-28T15:52:01Z</dcterms:created>
  <dcterms:modified xsi:type="dcterms:W3CDTF">2022-04-14T20:22:24Z</dcterms:modified>
</cp:coreProperties>
</file>