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8" r:id="rId3"/>
    <p:sldId id="961" r:id="rId4"/>
    <p:sldId id="881" r:id="rId5"/>
    <p:sldId id="273" r:id="rId6"/>
    <p:sldId id="274" r:id="rId7"/>
    <p:sldId id="275" r:id="rId8"/>
    <p:sldId id="276" r:id="rId9"/>
    <p:sldId id="264" r:id="rId10"/>
    <p:sldId id="265" r:id="rId11"/>
    <p:sldId id="26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8" r:id="rId20"/>
    <p:sldId id="267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4" d="100"/>
          <a:sy n="54" d="100"/>
        </p:scale>
        <p:origin x="1157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UNDATION\ABF\ENTREPRENEURSHIP%20SUPPORT\&#1040;&#1043;&#1056;&#1040;-2022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UNDATION\ABF\ENTREPRENEURSHIP%20SUPPORT\&#1040;&#1043;&#1056;&#1040;-2022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UNDATION\ABF\ENTREPRENEURSHIP%20SUPPORT\&#1040;&#1043;&#1056;&#1040;-2022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FOUNDATION\ABF\ENTREPRENEURSHIP%20SUPPORT\&#1040;&#1043;&#1056;&#1040;-2022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Обработвана земя в програмата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'обработвана земя'!$A$10</c:f>
              <c:strCache>
                <c:ptCount val="1"/>
                <c:pt idx="0">
                  <c:v>Собствена земя дка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'обработвана земя'!$B$9:$L$9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'обработвана земя'!$B$10:$L$10</c:f>
              <c:numCache>
                <c:formatCode>General</c:formatCode>
                <c:ptCount val="11"/>
                <c:pt idx="0">
                  <c:v>808</c:v>
                </c:pt>
                <c:pt idx="1">
                  <c:v>394</c:v>
                </c:pt>
                <c:pt idx="2">
                  <c:v>428</c:v>
                </c:pt>
                <c:pt idx="3">
                  <c:v>655</c:v>
                </c:pt>
                <c:pt idx="4">
                  <c:v>744</c:v>
                </c:pt>
                <c:pt idx="5">
                  <c:v>876</c:v>
                </c:pt>
                <c:pt idx="6">
                  <c:v>952</c:v>
                </c:pt>
                <c:pt idx="7">
                  <c:v>952</c:v>
                </c:pt>
                <c:pt idx="8">
                  <c:v>954</c:v>
                </c:pt>
                <c:pt idx="9">
                  <c:v>1132</c:v>
                </c:pt>
                <c:pt idx="10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B-4251-AE3D-16BBE6DEA2AB}"/>
            </c:ext>
          </c:extLst>
        </c:ser>
        <c:ser>
          <c:idx val="1"/>
          <c:order val="1"/>
          <c:tx>
            <c:strRef>
              <c:f>'обработвана земя'!$A$11</c:f>
              <c:strCache>
                <c:ptCount val="1"/>
                <c:pt idx="0">
                  <c:v>Наета земя дка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'обработвана земя'!$B$9:$L$9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'обработвана земя'!$B$11:$L$11</c:f>
              <c:numCache>
                <c:formatCode>General</c:formatCode>
                <c:ptCount val="11"/>
                <c:pt idx="0">
                  <c:v>312</c:v>
                </c:pt>
                <c:pt idx="1">
                  <c:v>308</c:v>
                </c:pt>
                <c:pt idx="2">
                  <c:v>292</c:v>
                </c:pt>
                <c:pt idx="3">
                  <c:v>371</c:v>
                </c:pt>
                <c:pt idx="4">
                  <c:v>410</c:v>
                </c:pt>
                <c:pt idx="5">
                  <c:v>437</c:v>
                </c:pt>
                <c:pt idx="6">
                  <c:v>469</c:v>
                </c:pt>
                <c:pt idx="7">
                  <c:v>469</c:v>
                </c:pt>
                <c:pt idx="8">
                  <c:v>469</c:v>
                </c:pt>
                <c:pt idx="9">
                  <c:v>514</c:v>
                </c:pt>
                <c:pt idx="10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B-4251-AE3D-16BBE6DEA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134160"/>
        <c:axId val="511747856"/>
      </c:barChart>
      <c:lineChart>
        <c:grouping val="standard"/>
        <c:varyColors val="0"/>
        <c:ser>
          <c:idx val="2"/>
          <c:order val="2"/>
          <c:tx>
            <c:strRef>
              <c:f>'обработвана земя'!$A$12</c:f>
              <c:strCache>
                <c:ptCount val="1"/>
                <c:pt idx="0">
                  <c:v>Общо обработвана земя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'обработвана земя'!$B$9:$L$9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'обработвана земя'!$B$12:$L$12</c:f>
              <c:numCache>
                <c:formatCode>General</c:formatCode>
                <c:ptCount val="11"/>
                <c:pt idx="0">
                  <c:v>1120</c:v>
                </c:pt>
                <c:pt idx="1">
                  <c:v>702</c:v>
                </c:pt>
                <c:pt idx="2">
                  <c:v>720</c:v>
                </c:pt>
                <c:pt idx="3">
                  <c:v>1026</c:v>
                </c:pt>
                <c:pt idx="4">
                  <c:v>1155</c:v>
                </c:pt>
                <c:pt idx="5">
                  <c:v>1313</c:v>
                </c:pt>
                <c:pt idx="6">
                  <c:v>1422</c:v>
                </c:pt>
                <c:pt idx="7">
                  <c:v>1422</c:v>
                </c:pt>
                <c:pt idx="8">
                  <c:v>1424</c:v>
                </c:pt>
                <c:pt idx="9">
                  <c:v>1647</c:v>
                </c:pt>
                <c:pt idx="10">
                  <c:v>1754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DB-4251-AE3D-16BBE6DEA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3134160"/>
        <c:axId val="511747856"/>
      </c:lineChart>
      <c:catAx>
        <c:axId val="60313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11747856"/>
        <c:crosses val="autoZero"/>
        <c:auto val="1"/>
        <c:lblAlgn val="ctr"/>
        <c:lblOffset val="100"/>
        <c:noMultiLvlLbl val="0"/>
      </c:catAx>
      <c:valAx>
        <c:axId val="51174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60313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100"/>
              <a:t>Брой на хората получаващи доходи в програмата 2011-2021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БЕНЕФ!$A$13</c:f>
              <c:strCache>
                <c:ptCount val="1"/>
                <c:pt idx="0">
                  <c:v>Брой подпомогнати семейства към съответната година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БЕНЕФ!$B$12:$L$12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БЕНЕФ!$B$13:$L$13</c:f>
              <c:numCache>
                <c:formatCode>General</c:formatCode>
                <c:ptCount val="11"/>
                <c:pt idx="0">
                  <c:v>76</c:v>
                </c:pt>
                <c:pt idx="1">
                  <c:v>78</c:v>
                </c:pt>
                <c:pt idx="2">
                  <c:v>90</c:v>
                </c:pt>
                <c:pt idx="3">
                  <c:v>112</c:v>
                </c:pt>
                <c:pt idx="4">
                  <c:v>129</c:v>
                </c:pt>
                <c:pt idx="5">
                  <c:v>144</c:v>
                </c:pt>
                <c:pt idx="6">
                  <c:v>168</c:v>
                </c:pt>
                <c:pt idx="7">
                  <c:v>168</c:v>
                </c:pt>
                <c:pt idx="8">
                  <c:v>175</c:v>
                </c:pt>
                <c:pt idx="9">
                  <c:v>182</c:v>
                </c:pt>
                <c:pt idx="10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C-4492-86C3-732038B4E7E5}"/>
            </c:ext>
          </c:extLst>
        </c:ser>
        <c:ser>
          <c:idx val="2"/>
          <c:order val="1"/>
          <c:tx>
            <c:strRef>
              <c:f>БЕНЕФ!$A$14</c:f>
              <c:strCache>
                <c:ptCount val="1"/>
                <c:pt idx="0">
                  <c:v>Преки бенефициенти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БЕНЕФ!$B$12:$L$12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БЕНЕФ!$B$14:$L$14</c:f>
              <c:numCache>
                <c:formatCode>General</c:formatCode>
                <c:ptCount val="11"/>
                <c:pt idx="0">
                  <c:v>194</c:v>
                </c:pt>
                <c:pt idx="1">
                  <c:v>193</c:v>
                </c:pt>
                <c:pt idx="2">
                  <c:v>212</c:v>
                </c:pt>
                <c:pt idx="3">
                  <c:v>258</c:v>
                </c:pt>
                <c:pt idx="4">
                  <c:v>257</c:v>
                </c:pt>
                <c:pt idx="5">
                  <c:v>282</c:v>
                </c:pt>
                <c:pt idx="6">
                  <c:v>306</c:v>
                </c:pt>
                <c:pt idx="7">
                  <c:v>306</c:v>
                </c:pt>
                <c:pt idx="8">
                  <c:v>310</c:v>
                </c:pt>
                <c:pt idx="9">
                  <c:v>366</c:v>
                </c:pt>
                <c:pt idx="10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C-4492-86C3-732038B4E7E5}"/>
            </c:ext>
          </c:extLst>
        </c:ser>
        <c:ser>
          <c:idx val="3"/>
          <c:order val="2"/>
          <c:tx>
            <c:strRef>
              <c:f>БЕНЕФ!$A$15</c:f>
              <c:strCache>
                <c:ptCount val="1"/>
                <c:pt idx="0">
                  <c:v>Непреки бенефициенти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БЕНЕФ!$B$12:$L$12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БЕНЕФ!$B$15:$L$15</c:f>
              <c:numCache>
                <c:formatCode>General</c:formatCode>
                <c:ptCount val="11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117</c:v>
                </c:pt>
                <c:pt idx="4">
                  <c:v>164</c:v>
                </c:pt>
                <c:pt idx="5">
                  <c:v>168</c:v>
                </c:pt>
                <c:pt idx="6">
                  <c:v>174</c:v>
                </c:pt>
                <c:pt idx="7">
                  <c:v>174</c:v>
                </c:pt>
                <c:pt idx="8">
                  <c:v>174</c:v>
                </c:pt>
                <c:pt idx="9">
                  <c:v>192</c:v>
                </c:pt>
                <c:pt idx="1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C-4492-86C3-732038B4E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735720"/>
        <c:axId val="511741296"/>
      </c:barChart>
      <c:lineChart>
        <c:grouping val="standard"/>
        <c:varyColors val="0"/>
        <c:ser>
          <c:idx val="4"/>
          <c:order val="3"/>
          <c:tx>
            <c:strRef>
              <c:f>БЕНЕФ!$A$16</c:f>
              <c:strCache>
                <c:ptCount val="1"/>
                <c:pt idx="0">
                  <c:v>Общо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БЕНЕФ!$B$12:$L$12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БЕНЕФ!$B$16:$L$16</c:f>
              <c:numCache>
                <c:formatCode>General</c:formatCode>
                <c:ptCount val="11"/>
                <c:pt idx="0">
                  <c:v>279</c:v>
                </c:pt>
                <c:pt idx="1">
                  <c:v>278</c:v>
                </c:pt>
                <c:pt idx="2">
                  <c:v>297</c:v>
                </c:pt>
                <c:pt idx="3">
                  <c:v>375</c:v>
                </c:pt>
                <c:pt idx="4">
                  <c:v>421</c:v>
                </c:pt>
                <c:pt idx="5">
                  <c:v>450</c:v>
                </c:pt>
                <c:pt idx="6">
                  <c:v>480</c:v>
                </c:pt>
                <c:pt idx="7">
                  <c:v>480</c:v>
                </c:pt>
                <c:pt idx="8">
                  <c:v>484</c:v>
                </c:pt>
                <c:pt idx="9">
                  <c:v>558</c:v>
                </c:pt>
                <c:pt idx="10">
                  <c:v>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6C-4492-86C3-732038B4E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735720"/>
        <c:axId val="511741296"/>
      </c:lineChart>
      <c:catAx>
        <c:axId val="51173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11741296"/>
        <c:crosses val="autoZero"/>
        <c:auto val="1"/>
        <c:lblAlgn val="ctr"/>
        <c:lblOffset val="100"/>
        <c:noMultiLvlLbl val="0"/>
      </c:catAx>
      <c:valAx>
        <c:axId val="5117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1173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100"/>
              <a:t>Отпуснати средства от партньорите 2012-2021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'ОТПУСНАТИ СРЕДСТВА ПАРТЬОРИ'!$B$11</c:f>
              <c:strCache>
                <c:ptCount val="1"/>
                <c:pt idx="0">
                  <c:v>Отпуснато финансиране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'ОТПУСНАТИ СРЕДСТВА ПАРТЬОРИ'!$C$10:$L$10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'ОТПУСНАТИ СРЕДСТВА ПАРТЬОРИ'!$C$11:$L$11</c:f>
              <c:numCache>
                <c:formatCode>#,##0</c:formatCode>
                <c:ptCount val="10"/>
                <c:pt idx="0">
                  <c:v>11106</c:v>
                </c:pt>
                <c:pt idx="1">
                  <c:v>12920</c:v>
                </c:pt>
                <c:pt idx="2">
                  <c:v>61960</c:v>
                </c:pt>
                <c:pt idx="3">
                  <c:v>40156</c:v>
                </c:pt>
                <c:pt idx="4">
                  <c:v>78249</c:v>
                </c:pt>
                <c:pt idx="5">
                  <c:v>57912</c:v>
                </c:pt>
                <c:pt idx="6">
                  <c:v>49230</c:v>
                </c:pt>
                <c:pt idx="7">
                  <c:v>28183</c:v>
                </c:pt>
                <c:pt idx="8">
                  <c:v>44021</c:v>
                </c:pt>
                <c:pt idx="9">
                  <c:v>44584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1-4DE8-996A-1C493A0DB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411480"/>
        <c:axId val="703275136"/>
      </c:barChart>
      <c:lineChart>
        <c:grouping val="standard"/>
        <c:varyColors val="0"/>
        <c:ser>
          <c:idx val="1"/>
          <c:order val="1"/>
          <c:tx>
            <c:strRef>
              <c:f>'ОТПУСНАТИ СРЕДСТВА ПАРТЬОРИ'!$B$12</c:f>
              <c:strCache>
                <c:ptCount val="1"/>
                <c:pt idx="0">
                  <c:v>Брой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'ОТПУСНАТИ СРЕДСТВА ПАРТЬОРИ'!$C$10:$L$10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'ОТПУСНАТИ СРЕДСТВА ПАРТЬОРИ'!$C$12:$L$12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27</c:v>
                </c:pt>
                <c:pt idx="3">
                  <c:v>14</c:v>
                </c:pt>
                <c:pt idx="4">
                  <c:v>22</c:v>
                </c:pt>
                <c:pt idx="5">
                  <c:v>14</c:v>
                </c:pt>
                <c:pt idx="6">
                  <c:v>14</c:v>
                </c:pt>
                <c:pt idx="7">
                  <c:v>10</c:v>
                </c:pt>
                <c:pt idx="8">
                  <c:v>15</c:v>
                </c:pt>
                <c:pt idx="9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11-4DE8-996A-1C493A0DB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915568"/>
        <c:axId val="522916552"/>
      </c:lineChart>
      <c:catAx>
        <c:axId val="5229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22916552"/>
        <c:crosses val="autoZero"/>
        <c:auto val="1"/>
        <c:lblAlgn val="ctr"/>
        <c:lblOffset val="100"/>
        <c:noMultiLvlLbl val="0"/>
      </c:catAx>
      <c:valAx>
        <c:axId val="52291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22915568"/>
        <c:crosses val="autoZero"/>
        <c:crossBetween val="between"/>
      </c:valAx>
      <c:valAx>
        <c:axId val="7032751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603411480"/>
        <c:crosses val="max"/>
        <c:crossBetween val="between"/>
      </c:valAx>
      <c:catAx>
        <c:axId val="60341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275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200"/>
              <a:t>Основни семейства, преки и непреки бенефициенти 2012-2021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Sheet18!$A$14</c:f>
              <c:strCache>
                <c:ptCount val="1"/>
                <c:pt idx="0">
                  <c:v>ОБЩО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Sheet18!$B$2:$D$2</c:f>
              <c:strCache>
                <c:ptCount val="3"/>
                <c:pt idx="0">
                  <c:v> Основни семейства</c:v>
                </c:pt>
                <c:pt idx="1">
                  <c:v>Преки бенефициенти</c:v>
                </c:pt>
                <c:pt idx="2">
                  <c:v>Непреки бенефициенти</c:v>
                </c:pt>
              </c:strCache>
            </c:strRef>
          </c:cat>
          <c:val>
            <c:numRef>
              <c:f>Sheet18!$B$14:$D$14</c:f>
              <c:numCache>
                <c:formatCode>General</c:formatCode>
                <c:ptCount val="3"/>
                <c:pt idx="0">
                  <c:v>107</c:v>
                </c:pt>
                <c:pt idx="1">
                  <c:v>266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F-48CB-BA01-15F3D5BB5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073592"/>
        <c:axId val="554070640"/>
      </c:barChart>
      <c:catAx>
        <c:axId val="55407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54070640"/>
        <c:crosses val="autoZero"/>
        <c:auto val="1"/>
        <c:lblAlgn val="ctr"/>
        <c:lblOffset val="100"/>
        <c:noMultiLvlLbl val="0"/>
      </c:catAx>
      <c:valAx>
        <c:axId val="55407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554073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E313-B590-411D-B369-625699C28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39A62-6AD2-46A7-8F33-30FCEEA3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2FFBE-C4FD-47EB-9208-931D3573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8429-CA7E-4574-9B9C-6EA5E6CC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2EFAC-E9D4-4CDD-BC19-88EFFC9C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12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878B-BDAC-4C0D-9EDA-84E60EED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ABD13-79EE-4EEB-8731-339F5EA0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BF61-5722-4274-B565-7DA9B36C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5459-58BD-4F5A-8905-E1ED6072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01E81-0D22-4188-A8AD-56CF7BF5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82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EB9FF-816B-4C21-82D2-741673E7D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EB4B-F362-47CC-B4E3-BBD57B55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50CBD-3671-4A4F-B3BE-8E3D89C8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02E4-9E6B-4748-96E6-CA1EFDB3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D0988-8832-4DE1-B14B-360AB691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981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AED5-5AC6-446C-8D59-6297139F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F22F-9EA3-4563-BC32-3005DE5D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76BE-A0E9-4D89-AE47-14672DD0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527D-DA3A-4398-9831-248CF28A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E070F-25F9-4EF6-8F3F-5EA0BA4D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941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2B02-BA6F-4DD1-BB52-2E6B4024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F7BD4-070C-45D0-B3EC-0BF5DA6B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719B-AF1A-4D8B-94F9-992E92B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9EC3-7DDB-4EDC-9854-E142BCB4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E9F3-C761-47D4-BF8A-2470EB2E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71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11B6-F0CB-45DE-B929-54A8FF61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A5EA-0872-4C65-BEA4-58CFC1365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97328-1E9B-4250-AD38-EFD13EF57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059F-4744-4FCA-9B23-EED6BDB0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61772-3BD3-4B13-9AAB-770AB395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B01F2-F7E5-4914-AE74-91B04D5F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20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E3A3-E27A-42F6-AE95-FABB582A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0DC09-39CE-4FB5-99AB-6812FC415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0022C-D11F-40CF-AD7C-2078869A3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4BFD4-400A-4720-80B5-B7D890340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00B97-04C4-4E62-9214-F02F62053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9A90-C11F-472F-AFDF-AFAB4B0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03230-21B3-4513-B588-55E39F19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F1DB5-6340-478B-8B63-1379DAB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65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E3F0-14BB-41EC-A8E6-02BF01DF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0D975-105F-4189-A22A-21D52F77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AB554-577D-442F-BF94-401EA138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2B6E8-9484-4858-A084-680DCACB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94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6AA5F-9958-472B-A0D4-36BA6BF9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46B64-7F8D-4A36-B673-7BE29A73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A821B-10B1-4A77-A9F1-8304101E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07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B8A8-E8D0-4A69-AF7B-7AB778B6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2029-B7B0-4B9C-8487-71CDFEE4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2E7AF-6C22-4AA3-BAF8-72996BF39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3631F-5CAC-456D-8BFC-32C8466F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1949D-A5C7-4936-9120-B81696B2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2A2B-2C43-4938-A54E-E078F0A5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842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59E5-B059-4685-91F5-A10532FE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09B8A-CA3E-4CBB-A4F8-A393683C0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079C8-CBE5-4B1B-BA89-2A05D24B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0B2DB-9A45-4F03-9CC0-3D6735D9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55D03-50B0-4736-979D-8C1992B4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91F3B-0434-4417-B3C6-0ED7AB70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983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61BC5E-7518-41D5-81C8-E2E94E3C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2300F-8DDB-484E-9058-7A203D5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B8054-8C6B-405A-9D37-0A4C8571F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21D4-A16D-4A00-AF90-F47C493C464B}" type="datetimeFigureOut">
              <a:rPr lang="bg-BG" smtClean="0"/>
              <a:t>14.4.2022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DCD4-ECEC-44C1-B128-DF8B04AD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B1E73-D3F2-432E-B4EE-C4CB5ABBE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2AAE-554C-4E64-9630-FAE896C1DF2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280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4BC1-651D-4170-83B3-8091AFA3C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ФОНДАЦИЯ </a:t>
            </a:r>
            <a:br>
              <a:rPr lang="bg-BG" dirty="0"/>
            </a:br>
            <a:r>
              <a:rPr lang="bg-BG" dirty="0"/>
              <a:t>„ЗЕМЯТА-ИЗТОЧНИК НА ДОХОДИ“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723A9-5B6D-4FA0-87D0-2CB30FDE0B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973830"/>
            <a:ext cx="2305050" cy="159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CB22B5-C5F2-4DBC-A64F-05BD56EE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73" y="3893820"/>
            <a:ext cx="3329940" cy="15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BB8E0B6F-3FC2-4CC4-9622-B4F5D45A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43" y="129159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A681B1B9-EBEF-4644-9678-E54E727BD124}"/>
              </a:ext>
            </a:extLst>
          </p:cNvPr>
          <p:cNvGrpSpPr>
            <a:grpSpLocks/>
          </p:cNvGrpSpPr>
          <p:nvPr/>
        </p:nvGrpSpPr>
        <p:grpSpPr bwMode="auto">
          <a:xfrm>
            <a:off x="201538" y="0"/>
            <a:ext cx="2127325" cy="1291590"/>
            <a:chOff x="0" y="119"/>
            <a:chExt cx="1337" cy="1044"/>
          </a:xfrm>
        </p:grpSpPr>
        <p:graphicFrame>
          <p:nvGraphicFramePr>
            <p:cNvPr id="8" name="Object 5">
              <a:extLst>
                <a:ext uri="{FF2B5EF4-FFF2-40B4-BE49-F238E27FC236}">
                  <a16:creationId xmlns:a16="http://schemas.microsoft.com/office/drawing/2014/main" id="{2E837DDE-8AF4-4168-A906-64C297FC4B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19"/>
            <a:ext cx="1338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4548960" imgH="3710520" progId="">
                    <p:embed/>
                  </p:oleObj>
                </mc:Choice>
                <mc:Fallback>
                  <p:oleObj r:id="rId5" imgW="4548960" imgH="3710520" progId="">
                    <p:embed/>
                    <p:pic>
                      <p:nvPicPr>
                        <p:cNvPr id="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19"/>
                          <a:ext cx="1338" cy="104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FFDC895-5953-48DF-B48D-FFE6D1F1E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9"/>
              <a:ext cx="1338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6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a-Latn-NG" altLang="ha-Latn-NG"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14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4ED8-8821-4E6D-A60E-85545A4C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ОБРАБОТВАНА ЗЕМЯ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09FFD98-58EE-445C-AF5E-CE7EF501E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80855"/>
              </p:ext>
            </p:extLst>
          </p:nvPr>
        </p:nvGraphicFramePr>
        <p:xfrm>
          <a:off x="1135380" y="1683205"/>
          <a:ext cx="9921240" cy="452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32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EB27-9F69-4FC1-87E4-A6DE1325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" y="0"/>
            <a:ext cx="10515600" cy="1325563"/>
          </a:xfrm>
        </p:spPr>
        <p:txBody>
          <a:bodyPr/>
          <a:lstStyle/>
          <a:p>
            <a:r>
              <a:rPr lang="bg-BG" dirty="0"/>
              <a:t>ПОДПОМОГНАТИ СЕМЕЙСТВА, ПРЕКИ И НЕПРЕКИ БЕНЕФИЦИЕНТИ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548D8B-6A2B-4ADF-82D4-1C87E4E42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95738"/>
              </p:ext>
            </p:extLst>
          </p:nvPr>
        </p:nvGraphicFramePr>
        <p:xfrm>
          <a:off x="1398270" y="1485900"/>
          <a:ext cx="939546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6E6A871-44A4-41A7-9E5E-DEFD0024F448}"/>
              </a:ext>
            </a:extLst>
          </p:cNvPr>
          <p:cNvGrpSpPr/>
          <p:nvPr/>
        </p:nvGrpSpPr>
        <p:grpSpPr>
          <a:xfrm>
            <a:off x="9825038" y="160337"/>
            <a:ext cx="2088832" cy="1325563"/>
            <a:chOff x="0" y="-14"/>
            <a:chExt cx="3257552" cy="27428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B3FC2-34ED-4D7D-99D0-058B9094EF5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1418905"/>
              <a:ext cx="1733551" cy="132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F73ABE-8CA7-49C9-ACFA-F4B4C1DE858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4"/>
              <a:ext cx="1819254" cy="13227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B67A5B-61FE-4755-A529-D4C116040AF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9" r="23923"/>
            <a:stretch/>
          </p:blipFill>
          <p:spPr bwMode="auto">
            <a:xfrm rot="5400000">
              <a:off x="1904409" y="8994"/>
              <a:ext cx="1361990" cy="13442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9C00D2-A582-4600-BF9A-72E1BA6E9112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325" y="1437707"/>
              <a:ext cx="1344112" cy="1304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106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05AD-99DB-4EAF-9298-CFC3E3F7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bg-BG" dirty="0"/>
              <a:t>ОТПУСНАТИ СРЕДСТВА ПО ПРОГРАМАТА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9CFEB-43D7-437F-B284-01197A4D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6" y="1516921"/>
            <a:ext cx="10241280" cy="46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B29F-D716-4D9C-B030-0B9F5512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ОТПУСНАТИ СРЕДСТВА ЗА ДМА, ЗЕМЯ И КМА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0C7DA-F7F1-482C-BDC8-FA294488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1607289"/>
            <a:ext cx="8891451" cy="46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A193-DA8E-4B64-BC0F-E96BD753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БРОЙ ДОГОВОРИ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13B82-FE51-4411-B593-1A27AC31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55272"/>
            <a:ext cx="10281557" cy="48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D227-2455-47ED-9008-E3706916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БРОЙ ДОГОВОРИ ЗА ДМА, ЗЕМЯ, КМА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509D4-3C76-4022-A165-FC66932E4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0" y="1568398"/>
            <a:ext cx="9425726" cy="48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0D5-170D-433C-B81E-27363374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ФИНАНСИРАНЕ ОТ ПРСР И ДП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9E8FD-6AA3-4AB8-8FB3-2D17E5ED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96834"/>
            <a:ext cx="10515600" cy="47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61A8-B213-45C2-9AED-17725B91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>
            <a:normAutofit fontScale="90000"/>
          </a:bodyPr>
          <a:lstStyle/>
          <a:p>
            <a:r>
              <a:rPr lang="bg-BG" dirty="0"/>
              <a:t>ИЗТОЧНИЦИ НА ФИНАНСИРАНЕ ПО ГОДИНИ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6C059-430C-4FCF-A44B-CB48360F5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2" y="1426464"/>
            <a:ext cx="10281557" cy="48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5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25EE-E0FC-4B46-B505-C7C9570D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bg-BG" dirty="0"/>
              <a:t>ИЗТОЧНИЦИ НА ФИНАНСИРАНЕ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F5E92-7BB6-41F6-ADC9-12D47BB67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42" y="1479445"/>
            <a:ext cx="9437915" cy="43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2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2C5E-D694-4F6A-98E0-6635B48E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ПРЕДОСТАВЕНИ КОНСУЛТАЦИИ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EEB9C-97E4-4F7B-8920-0600C0F0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981801"/>
          </a:xfrm>
          <a:prstGeom prst="rect">
            <a:avLst/>
          </a:prstGeom>
        </p:spPr>
      </p:pic>
      <p:pic>
        <p:nvPicPr>
          <p:cNvPr id="4" name="Picture 3" descr="\\AC-2\Pictures\2018 PICTURES\2018.01.09 Padarsko\IMG_9727.JPG">
            <a:extLst>
              <a:ext uri="{FF2B5EF4-FFF2-40B4-BE49-F238E27FC236}">
                <a16:creationId xmlns:a16="http://schemas.microsoft.com/office/drawing/2014/main" id="{4D05FE54-4CAC-4E8D-8D1E-F47B9F9A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185511"/>
            <a:ext cx="2562225" cy="14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0650-3962-4F64-9A13-E7BC9B76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НАГРАДИ</a:t>
            </a:r>
          </a:p>
        </p:txBody>
      </p:sp>
      <p:pic>
        <p:nvPicPr>
          <p:cNvPr id="4098" name="Picture 2" descr="Обща снимка на победителите в Церемония по връчването на Наградите за комуникация в областта на ОСП за 2013 г./Иван Пенов - 8-ят от ляво">
            <a:extLst>
              <a:ext uri="{FF2B5EF4-FFF2-40B4-BE49-F238E27FC236}">
                <a16:creationId xmlns:a16="http://schemas.microsoft.com/office/drawing/2014/main" id="{5262822C-D70A-4B85-BEC5-FEB97E21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4" y="1635178"/>
            <a:ext cx="4393034" cy="21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УКА И ИНОВАЦИИ В ПОДКРЕПА НА ЗЕМЕДЕЛИЕТО, 30 ноември 2017 г., Capital Fort, София">
            <a:extLst>
              <a:ext uri="{FF2B5EF4-FFF2-40B4-BE49-F238E27FC236}">
                <a16:creationId xmlns:a16="http://schemas.microsoft.com/office/drawing/2014/main" id="{4BD68BCA-B56B-4552-AA47-BEAE2BA1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09" y="1690688"/>
            <a:ext cx="4393034" cy="23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ермер на Тракия - 16 февруари 2018 г.">
            <a:extLst>
              <a:ext uri="{FF2B5EF4-FFF2-40B4-BE49-F238E27FC236}">
                <a16:creationId xmlns:a16="http://schemas.microsoft.com/office/drawing/2014/main" id="{A0F783C9-4105-4F17-B764-800C3B55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4" y="4374805"/>
            <a:ext cx="2716855" cy="21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70EB413-339D-4825-8ABB-123BA33C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58" y="4374804"/>
            <a:ext cx="1428750" cy="21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ОНДАЦИЯ „ЗЕМЯТА – ИЗТОЧНИК НА ДОХОДИ“ – ПЛОВДИВ С ОТЛИЧИЕ НА КОНКУРСА „ИНОВАТИВЕН ФЕРМЕР НА ГОДИНАТА“.">
            <a:extLst>
              <a:ext uri="{FF2B5EF4-FFF2-40B4-BE49-F238E27FC236}">
                <a16:creationId xmlns:a16="http://schemas.microsoft.com/office/drawing/2014/main" id="{FFCDB669-1B1E-4F49-B282-89B97E4E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7449"/>
            <a:ext cx="4101517" cy="21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62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0C82-FC51-4DCF-89B3-52A21325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ЕФИКАСТНОСТ НА ПРОГРАМАТА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E9957-2C90-4AF9-A2A8-3DC5E2E55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2373630"/>
            <a:ext cx="9745980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7343-6EBE-4DA8-8353-190E63CA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ПАРТНЬОРИ ОТ СТРАНАТА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09981-7026-4EF6-B31A-14C40BF59CA0}"/>
              </a:ext>
            </a:extLst>
          </p:cNvPr>
          <p:cNvSpPr txBox="1"/>
          <p:nvPr/>
        </p:nvSpPr>
        <p:spPr>
          <a:xfrm>
            <a:off x="1181100" y="1934339"/>
            <a:ext cx="86487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err="1"/>
              <a:t>Болни</a:t>
            </a:r>
            <a:r>
              <a:rPr lang="ru-RU" sz="4000" dirty="0"/>
              <a:t> от астма - </a:t>
            </a:r>
            <a:r>
              <a:rPr lang="ru-RU" sz="4000" dirty="0" err="1"/>
              <a:t>Ямбол</a:t>
            </a: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err="1"/>
              <a:t>Бъдеще</a:t>
            </a:r>
            <a:r>
              <a:rPr lang="ru-RU" sz="4000" dirty="0"/>
              <a:t> - </a:t>
            </a:r>
            <a:r>
              <a:rPr lang="ru-RU" sz="4000" dirty="0" err="1"/>
              <a:t>Ракитово</a:t>
            </a: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ЛАРГО  - </a:t>
            </a:r>
            <a:r>
              <a:rPr lang="ru-RU" sz="4000" dirty="0" err="1"/>
              <a:t>Кюстендил</a:t>
            </a: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Нов </a:t>
            </a:r>
            <a:r>
              <a:rPr lang="ru-RU" sz="4000" dirty="0" err="1"/>
              <a:t>път</a:t>
            </a:r>
            <a:r>
              <a:rPr lang="ru-RU" sz="4000" dirty="0"/>
              <a:t> - </a:t>
            </a:r>
            <a:r>
              <a:rPr lang="ru-RU" sz="4000" dirty="0" err="1"/>
              <a:t>Хайредин</a:t>
            </a: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Свят без </a:t>
            </a:r>
            <a:r>
              <a:rPr lang="ru-RU" sz="4000" dirty="0" err="1"/>
              <a:t>граници</a:t>
            </a:r>
            <a:r>
              <a:rPr lang="ru-RU" sz="4000" dirty="0"/>
              <a:t> – Стара </a:t>
            </a:r>
            <a:r>
              <a:rPr lang="ru-RU" sz="4000" dirty="0" err="1"/>
              <a:t>Загора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060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ECCC-DA29-4F22-9D6C-185AFFEA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ОТПУСНАТИ СРЕДСТВА ОТ ПАРТНЬОРИТЕ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8DD946-E6AD-4304-9DBD-0B14B4D56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81932"/>
              </p:ext>
            </p:extLst>
          </p:nvPr>
        </p:nvGraphicFramePr>
        <p:xfrm>
          <a:off x="2146300" y="1690688"/>
          <a:ext cx="8382000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768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EFC0-B635-4A89-A9A0-01C1A44F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СЕМЕЙСТВА, ПРЕКИ И НЕПРЕКИ БЕНЕФИЦИЕНТИ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A956A-847D-408A-B0B4-E78EFB74D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047486"/>
              </p:ext>
            </p:extLst>
          </p:nvPr>
        </p:nvGraphicFramePr>
        <p:xfrm>
          <a:off x="1600200" y="1859280"/>
          <a:ext cx="8572500" cy="424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6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ПРОЕКТИ</a:t>
            </a:r>
            <a:endParaRPr lang="ha-Latn-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4" y="1983706"/>
            <a:ext cx="9763125" cy="393131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„Равен шанс: </a:t>
            </a:r>
            <a:r>
              <a:rPr lang="ru-RU" dirty="0" err="1"/>
              <a:t>достъп</a:t>
            </a:r>
            <a:r>
              <a:rPr lang="ru-RU" dirty="0"/>
              <a:t> до </a:t>
            </a:r>
            <a:r>
              <a:rPr lang="ru-RU" dirty="0" err="1"/>
              <a:t>средно</a:t>
            </a:r>
            <a:r>
              <a:rPr lang="ru-RU" dirty="0"/>
              <a:t> образование“ </a:t>
            </a:r>
            <a:r>
              <a:rPr lang="bg-BG" dirty="0"/>
              <a:t>2015-2020   (финансиран от </a:t>
            </a:r>
            <a:r>
              <a:rPr lang="bg-BG" dirty="0" err="1"/>
              <a:t>ТСА</a:t>
            </a:r>
            <a:r>
              <a:rPr lang="bg-BG" dirty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Entrepreneurship support in rural areas</a:t>
            </a:r>
            <a:r>
              <a:rPr lang="bg-BG" dirty="0"/>
              <a:t> 2019-2022 (финансиран от </a:t>
            </a:r>
            <a:r>
              <a:rPr lang="bg-BG" dirty="0" err="1"/>
              <a:t>АБФ</a:t>
            </a:r>
            <a:r>
              <a:rPr lang="bg-BG" dirty="0"/>
              <a:t>)</a:t>
            </a:r>
            <a:endParaRPr lang="ha-Latn-NG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dirty="0"/>
              <a:t>Револвиращ фонд за икономическа самостоятелност на хора в неравностойно положения 2019-2021 2015-2020   (финансиран от ТСА)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a-Latn-NG" dirty="0"/>
          </a:p>
          <a:p>
            <a:endParaRPr lang="ha-Latn-NG" dirty="0"/>
          </a:p>
        </p:txBody>
      </p:sp>
    </p:spTree>
    <p:extLst>
      <p:ext uri="{BB962C8B-B14F-4D97-AF65-F5344CB8AC3E}">
        <p14:creationId xmlns:p14="http://schemas.microsoft.com/office/powerpoint/2010/main" val="152182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2" t="16604" r="34339" b="10692"/>
          <a:stretch/>
        </p:blipFill>
        <p:spPr bwMode="auto">
          <a:xfrm>
            <a:off x="1557892" y="260648"/>
            <a:ext cx="9002604" cy="660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1527-309A-478B-BAA2-55B76D64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ПОДХОД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BD507C4-51AA-4E28-8211-AA11407D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938705"/>
            <a:ext cx="9486900" cy="43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DCE0DA4-5E1C-4DDB-A216-66C23D27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1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bg-BG" altLang="bg-BG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6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4A6F-B874-4BBA-83C7-64336B04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2954B3-86DD-4376-B706-95A3CE94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1501775"/>
            <a:ext cx="103552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6BE3220-FB7D-4E2D-B2A8-448D436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16BB8-7B05-423E-818A-52AFA2CC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5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EAE61-105A-4F79-BEC7-1E42EDDED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912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A1E-0E01-4966-98D4-55AAD379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РАЗВИТИЕ НА ПОДХОДА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AFB03-8538-40DD-A95E-F0E72CEE0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99" y="2679699"/>
            <a:ext cx="13501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3" name="Picture 29">
            <a:extLst>
              <a:ext uri="{FF2B5EF4-FFF2-40B4-BE49-F238E27FC236}">
                <a16:creationId xmlns:a16="http://schemas.microsoft.com/office/drawing/2014/main" id="{53ABDB85-573D-4665-B861-247D3952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938019"/>
            <a:ext cx="9448800" cy="42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8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003AC2-34F0-498C-A33B-807A36A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A35A7-81C0-40D4-BD90-D2C0ED95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99402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/>
              <a:t>ОТ ДОХОДИ КЪМ ОБЩНОСТНО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32615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8C50-B934-455B-957E-A11F3A32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БРОЙ ПОДПОМОГНАТИ СЕМЕЙСТВА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02C7D-72B1-42CF-BF90-B3531687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7" y="1516857"/>
            <a:ext cx="9107697" cy="54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9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177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ФОНДАЦИЯ  „ЗЕМЯТА-ИЗТОЧНИК НА ДОХОДИ“</vt:lpstr>
      <vt:lpstr>НАГРАДИ</vt:lpstr>
      <vt:lpstr>ПРОЕКТИ</vt:lpstr>
      <vt:lpstr>PowerPoint Presentation</vt:lpstr>
      <vt:lpstr>ПОДХОД</vt:lpstr>
      <vt:lpstr>ИНСТРУМЕНТИ</vt:lpstr>
      <vt:lpstr>РАЗВИТИЕ НА ПОДХОДА</vt:lpstr>
      <vt:lpstr>PowerPoint Presentation</vt:lpstr>
      <vt:lpstr>БРОЙ ПОДПОМОГНАТИ СЕМЕЙСТВА</vt:lpstr>
      <vt:lpstr>ОБРАБОТВАНА ЗЕМЯ</vt:lpstr>
      <vt:lpstr>ПОДПОМОГНАТИ СЕМЕЙСТВА, ПРЕКИ И НЕПРЕКИ БЕНЕФИЦИЕНТИ</vt:lpstr>
      <vt:lpstr>ОТПУСНАТИ СРЕДСТВА ПО ПРОГРАМАТА</vt:lpstr>
      <vt:lpstr>ОТПУСНАТИ СРЕДСТВА ЗА ДМА, ЗЕМЯ И КМА</vt:lpstr>
      <vt:lpstr>БРОЙ ДОГОВОРИ</vt:lpstr>
      <vt:lpstr>БРОЙ ДОГОВОРИ ЗА ДМА, ЗЕМЯ, КМА</vt:lpstr>
      <vt:lpstr>ФИНАНСИРАНЕ ОТ ПРСР И ДП</vt:lpstr>
      <vt:lpstr>ИЗТОЧНИЦИ НА ФИНАНСИРАНЕ ПО ГОДИНИ</vt:lpstr>
      <vt:lpstr>ИЗТОЧНИЦИ НА ФИНАНСИРАНЕ</vt:lpstr>
      <vt:lpstr>ПРЕДОСТАВЕНИ КОНСУЛТАЦИИ</vt:lpstr>
      <vt:lpstr>ЕФИКАСТНОСТ НА ПРОГРАМАТА</vt:lpstr>
      <vt:lpstr>ПАРТНЬОРИ ОТ СТРАНАТА</vt:lpstr>
      <vt:lpstr>ОТПУСНАТИ СРЕДСТВА ОТ ПАРТНЬОРИТЕ</vt:lpstr>
      <vt:lpstr>ОСНОВНИ СЕМЕЙСТВА, ПРЕКИ И НЕПРЕКИ БЕНЕФИЦИЕНТИ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2022-04-14T07:10:41Z</dcterms:created>
  <dcterms:modified xsi:type="dcterms:W3CDTF">2022-04-14T18:07:11Z</dcterms:modified>
</cp:coreProperties>
</file>