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02" r:id="rId3"/>
    <p:sldId id="375" r:id="rId4"/>
    <p:sldId id="315" r:id="rId5"/>
    <p:sldId id="374" r:id="rId6"/>
    <p:sldId id="326" r:id="rId7"/>
    <p:sldId id="327" r:id="rId8"/>
    <p:sldId id="328" r:id="rId9"/>
    <p:sldId id="348" r:id="rId10"/>
    <p:sldId id="376" r:id="rId11"/>
    <p:sldId id="332" r:id="rId12"/>
    <p:sldId id="377" r:id="rId13"/>
    <p:sldId id="333" r:id="rId14"/>
    <p:sldId id="351" r:id="rId15"/>
    <p:sldId id="334" r:id="rId16"/>
    <p:sldId id="358" r:id="rId17"/>
    <p:sldId id="352" r:id="rId18"/>
    <p:sldId id="359" r:id="rId19"/>
    <p:sldId id="360" r:id="rId20"/>
    <p:sldId id="361" r:id="rId21"/>
    <p:sldId id="363" r:id="rId22"/>
    <p:sldId id="367" r:id="rId23"/>
    <p:sldId id="371" r:id="rId24"/>
    <p:sldId id="370" r:id="rId25"/>
    <p:sldId id="368" r:id="rId26"/>
    <p:sldId id="369" r:id="rId27"/>
    <p:sldId id="306" r:id="rId28"/>
    <p:sldId id="378" r:id="rId29"/>
    <p:sldId id="307" r:id="rId30"/>
    <p:sldId id="372" r:id="rId31"/>
    <p:sldId id="311" r:id="rId32"/>
  </p:sldIdLst>
  <p:sldSz cx="9144000" cy="6858000" type="screen4x3"/>
  <p:notesSz cx="6735763" cy="97996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250" autoAdjust="0"/>
    <p:restoredTop sz="94660"/>
  </p:normalViewPr>
  <p:slideViewPr>
    <p:cSldViewPr>
      <p:cViewPr varScale="1">
        <p:scale>
          <a:sx n="63" d="100"/>
          <a:sy n="63" d="100"/>
        </p:scale>
        <p:origin x="67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2T10:48:39.90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2,'123'-2,"141"4,-120 15,-82-9,62 1,-90-8,0-2,-1 2,66 11,-35-3,0-2,0-3,90-5,58 3,-189 0,37 10,-36-6,36 3,218-4,-171-7,139 16,105 28,-58-8,-104-19,-16-3,143 14,-110-11,514-1,-458-16,27-15,-49 1,-197 15,281 2,-307 1,0 1,0 1,0 0,26 11,-22-7,1-1,28 6,33-4,2-3,95-7,-88 0,23 0,497 20,-372 16,-188-23,0 2,76 32,-101-36,0-2,0 0,1-1,0-2,48 3,148-9,-98-2,1027 3,-1108-2,75-13,-71 7,60-1,118-7,-35 2,56-5,64-1,-269 19,269-11,277-29,-135 28,-491 28,-5-1,0-1,-73 11,37-12,7 0,-101 2,-124 3,-39 0,-1383-18,1674-2,-70-11,-18-2,-69-9,125 13,-1 0,28 3,-60-3,-154 11,145 2,93 0,1 1,0 1,1 1,-1 1,1 1,-33 13,-13 1,48-15,0 1,-21 10,35-13,0 0,0 1,1 0,-1 1,1-1,0 1,1 0,-1 1,-7 10,-1 2,11-13,0 1,-1-1,0 0,0 0,-1 0,1 0,-1-1,0 0,-1 0,1 0,0 0,-1-1,0 0,-8 3,-18 0,-1-1,0-1,0-2,0-1,-40-4,13 1,-199-17,31 1,17 0,-34 0,131 13,-127-23,129 12,-140-2,175 18,0-2,-123-21,185 20,-271-50,205 42,-127-1,91 14,11 1,-173-18,170 3,-154 3,222 7,-70-12,-1 0,-392 9,280 7,173 1,1 3,0 1,-92 27,85-18,-1-3,-81 8,-286-18,218-5,122 3,-99-3,157-2,-44-12,30 5,-13-3,33 8,0 1,-1 1,-26-3,9 6,5 0,-62-11,41 3,-1 3,-105 1,140 4,-1-1,1-1,-26-7,22 4,-43-4,-64 8,102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92778-F362-40D4-A01B-32B1EDAA70FF}" type="datetimeFigureOut">
              <a:rPr lang="bg-BG" smtClean="0"/>
              <a:t>18.4.2022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21993-8644-44EB-BBB2-6E3D97CFCA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4742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BC2E-A608-4435-9069-6023D785C019}" type="datetimeFigureOut">
              <a:rPr lang="bg-BG" smtClean="0"/>
              <a:t>18.4.2022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0852-3A0C-4E30-A707-8F8223D265D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0478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BC2E-A608-4435-9069-6023D785C019}" type="datetimeFigureOut">
              <a:rPr lang="bg-BG" smtClean="0"/>
              <a:t>18.4.2022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0852-3A0C-4E30-A707-8F8223D265D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1524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BC2E-A608-4435-9069-6023D785C019}" type="datetimeFigureOut">
              <a:rPr lang="bg-BG" smtClean="0"/>
              <a:t>18.4.2022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0852-3A0C-4E30-A707-8F8223D265D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8586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BC2E-A608-4435-9069-6023D785C019}" type="datetimeFigureOut">
              <a:rPr lang="bg-BG" smtClean="0"/>
              <a:t>18.4.2022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0852-3A0C-4E30-A707-8F8223D265D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8254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BC2E-A608-4435-9069-6023D785C019}" type="datetimeFigureOut">
              <a:rPr lang="bg-BG" smtClean="0"/>
              <a:t>18.4.2022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0852-3A0C-4E30-A707-8F8223D265D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7374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BC2E-A608-4435-9069-6023D785C019}" type="datetimeFigureOut">
              <a:rPr lang="bg-BG" smtClean="0"/>
              <a:t>18.4.2022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0852-3A0C-4E30-A707-8F8223D265D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7310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BC2E-A608-4435-9069-6023D785C019}" type="datetimeFigureOut">
              <a:rPr lang="bg-BG" smtClean="0"/>
              <a:t>18.4.2022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0852-3A0C-4E30-A707-8F8223D265D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630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BC2E-A608-4435-9069-6023D785C019}" type="datetimeFigureOut">
              <a:rPr lang="bg-BG" smtClean="0"/>
              <a:t>18.4.2022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0852-3A0C-4E30-A707-8F8223D265D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965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BC2E-A608-4435-9069-6023D785C019}" type="datetimeFigureOut">
              <a:rPr lang="bg-BG" smtClean="0"/>
              <a:t>18.4.2022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0852-3A0C-4E30-A707-8F8223D265D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1829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BC2E-A608-4435-9069-6023D785C019}" type="datetimeFigureOut">
              <a:rPr lang="bg-BG" smtClean="0"/>
              <a:t>18.4.2022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0852-3A0C-4E30-A707-8F8223D265D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3521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BC2E-A608-4435-9069-6023D785C019}" type="datetimeFigureOut">
              <a:rPr lang="bg-BG" smtClean="0"/>
              <a:t>18.4.2022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0852-3A0C-4E30-A707-8F8223D265D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4079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1BC2E-A608-4435-9069-6023D785C019}" type="datetimeFigureOut">
              <a:rPr lang="bg-BG" smtClean="0"/>
              <a:t>18.4.2022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D0852-3A0C-4E30-A707-8F8223D265D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37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krumhristov@abv.b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2952328"/>
          </a:xfrm>
        </p:spPr>
        <p:txBody>
          <a:bodyPr>
            <a:noAutofit/>
          </a:bodyPr>
          <a:lstStyle/>
          <a:p>
            <a:r>
              <a:rPr lang="bg-BG" sz="3200" b="1" dirty="0"/>
              <a:t>Електронните</a:t>
            </a:r>
            <a:r>
              <a:rPr lang="ru-RU" sz="3200" b="1" dirty="0"/>
              <a:t> </a:t>
            </a:r>
            <a:r>
              <a:rPr lang="bg-BG" sz="3200" b="1" dirty="0"/>
              <a:t>системи на НАП и ДФЗ в подкрепа на земеделските стопани</a:t>
            </a:r>
            <a:br>
              <a:rPr lang="en-US" sz="3200" b="1" dirty="0"/>
            </a:br>
            <a:endParaRPr lang="bg-BG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301208"/>
            <a:ext cx="6400800" cy="769640"/>
          </a:xfrm>
        </p:spPr>
        <p:txBody>
          <a:bodyPr>
            <a:normAutofit/>
          </a:bodyPr>
          <a:lstStyle/>
          <a:p>
            <a:r>
              <a:rPr lang="bg-BG" dirty="0"/>
              <a:t>15.</a:t>
            </a:r>
            <a:r>
              <a:rPr lang="en-US" dirty="0"/>
              <a:t>0</a:t>
            </a:r>
            <a:r>
              <a:rPr lang="bg-BG" dirty="0"/>
              <a:t>4.2022 г.</a:t>
            </a:r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475928" y="260648"/>
            <a:ext cx="6616352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08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9FBE-C2A0-4B04-972D-957D5E323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III</a:t>
            </a:r>
            <a:r>
              <a:rPr kumimoji="0" lang="bg-B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Портал на НАП за Е-услуги с ПИК</a:t>
            </a:r>
            <a:br>
              <a:rPr kumimoji="0" lang="bg-B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bg-B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Основни възможности на системата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C44BA-1C8C-4FD8-AD3F-B93453845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 lnSpcReduction="20000"/>
          </a:bodyPr>
          <a:lstStyle/>
          <a:p>
            <a:r>
              <a:rPr lang="bg-BG" dirty="0"/>
              <a:t>Подаване на данъчна декларация</a:t>
            </a:r>
          </a:p>
          <a:p>
            <a:r>
              <a:rPr lang="bg-BG" dirty="0"/>
              <a:t>Подаване на декларации за местни данъци и такси и плащане</a:t>
            </a:r>
          </a:p>
          <a:p>
            <a:r>
              <a:rPr lang="bg-BG" dirty="0"/>
              <a:t>Изваждане на удостоверение за задължения</a:t>
            </a:r>
          </a:p>
          <a:p>
            <a:r>
              <a:rPr lang="bg-BG" dirty="0"/>
              <a:t>Подаване на декларация за самоосигуряващо се лице</a:t>
            </a:r>
          </a:p>
          <a:p>
            <a:r>
              <a:rPr lang="bg-BG" dirty="0"/>
              <a:t>Подаване на декларации за осигурителни вноски</a:t>
            </a:r>
          </a:p>
          <a:p>
            <a:r>
              <a:rPr lang="bg-BG" dirty="0"/>
              <a:t>Справки за задължения с възможности за плащане и др.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28352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III</a:t>
            </a:r>
            <a:r>
              <a:rPr kumimoji="0" lang="bg-BG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Портал на НАП за Е-услуги с ПИК</a:t>
            </a:r>
            <a:br>
              <a:rPr kumimoji="0" lang="bg-BG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bg-BG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Изглед на системата</a:t>
            </a:r>
            <a:endParaRPr lang="bg-BG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B13F43-E33A-44A2-854D-3AD5ECA78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178" r="7043" b="16636"/>
          <a:stretch/>
        </p:blipFill>
        <p:spPr>
          <a:xfrm>
            <a:off x="223729" y="1772816"/>
            <a:ext cx="8780233" cy="4608512"/>
          </a:xfrm>
        </p:spPr>
      </p:pic>
    </p:spTree>
    <p:extLst>
      <p:ext uri="{BB962C8B-B14F-4D97-AF65-F5344CB8AC3E}">
        <p14:creationId xmlns:p14="http://schemas.microsoft.com/office/powerpoint/2010/main" val="4097007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6224-E6DC-456C-AD42-E5CAC50FB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III</a:t>
            </a:r>
            <a:r>
              <a:rPr kumimoji="0" lang="bg-BG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Портал на НАП за Е-услуги с ПИК</a:t>
            </a:r>
            <a:br>
              <a:rPr kumimoji="0" lang="bg-BG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bg-BG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Нов изглед на системата</a:t>
            </a:r>
            <a:endParaRPr lang="bg-BG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552717-997B-4F69-B9E6-981F02040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405" r="4358" b="11863"/>
          <a:stretch/>
        </p:blipFill>
        <p:spPr>
          <a:xfrm>
            <a:off x="548922" y="1628801"/>
            <a:ext cx="7695486" cy="4752528"/>
          </a:xfrm>
        </p:spPr>
      </p:pic>
    </p:spTree>
    <p:extLst>
      <p:ext uri="{BB962C8B-B14F-4D97-AF65-F5344CB8AC3E}">
        <p14:creationId xmlns:p14="http://schemas.microsoft.com/office/powerpoint/2010/main" val="1564927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III</a:t>
            </a:r>
            <a:r>
              <a:rPr kumimoji="0" lang="bg-BG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Портал на НАП за Е-услуги с ПИК</a:t>
            </a:r>
            <a:br>
              <a:rPr kumimoji="0" lang="bg-BG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bg-BG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Подаване на данъчна декларация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099" name="Picture 3" descr="D:\KRUM\Downloads\pik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3"/>
          <a:stretch/>
        </p:blipFill>
        <p:spPr bwMode="auto">
          <a:xfrm>
            <a:off x="179512" y="1772816"/>
            <a:ext cx="88773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855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85698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093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122" name="Picture 2" descr="D:\KRUM\Downloads\pik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96326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623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2630"/>
            <a:ext cx="8640960" cy="850106"/>
          </a:xfrm>
        </p:spPr>
        <p:txBody>
          <a:bodyPr>
            <a:no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III</a:t>
            </a:r>
            <a:r>
              <a:rPr kumimoji="0" lang="bg-B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Портал на НАП за Е-услуги с ПИК</a:t>
            </a:r>
            <a:br>
              <a:rPr lang="bg-BG" sz="3200" b="1" dirty="0"/>
            </a:br>
            <a:r>
              <a:rPr lang="bg-BG" sz="2700" dirty="0"/>
              <a:t>Декларация за регистрация на самоосигуряващо се лице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1" y="1484785"/>
            <a:ext cx="8245069" cy="392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760"/>
            <a:ext cx="914400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756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268760"/>
          </a:xfrm>
        </p:spPr>
        <p:txBody>
          <a:bodyPr>
            <a:no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III</a:t>
            </a:r>
            <a:r>
              <a:rPr kumimoji="0" lang="bg-B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Портал на НАП за Е-услуги с ПИК</a:t>
            </a:r>
            <a:br>
              <a:rPr lang="bg-BG" sz="3200" b="1" dirty="0"/>
            </a:br>
            <a:r>
              <a:rPr lang="bg-BG" sz="2900" dirty="0"/>
              <a:t>Справка за задълженията към местни данъци и такси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62016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187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80728"/>
          </a:xfrm>
        </p:spPr>
        <p:txBody>
          <a:bodyPr>
            <a:no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III</a:t>
            </a:r>
            <a:r>
              <a:rPr kumimoji="0" lang="bg-B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Портал на НАП за Е-услуги с ПИК</a:t>
            </a:r>
            <a:br>
              <a:rPr lang="bg-BG" sz="3200" b="1" dirty="0"/>
            </a:br>
            <a:r>
              <a:rPr lang="bg-BG" sz="3200" dirty="0"/>
              <a:t>Справка за трудовите договори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37" y="1700808"/>
            <a:ext cx="8677743" cy="430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756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24744"/>
          </a:xfrm>
        </p:spPr>
        <p:txBody>
          <a:bodyPr>
            <a:no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III</a:t>
            </a:r>
            <a:r>
              <a:rPr kumimoji="0" lang="bg-B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Портал на НАП за Е-услуги с ПИК</a:t>
            </a:r>
            <a:br>
              <a:rPr lang="bg-BG" sz="3200" b="1" dirty="0"/>
            </a:br>
            <a:r>
              <a:rPr lang="bg-BG" sz="3200" dirty="0"/>
              <a:t>Справка за задълженията и плащанията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71296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756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>
            <a:normAutofit fontScale="90000"/>
          </a:bodyPr>
          <a:lstStyle/>
          <a:p>
            <a:b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600" b="1" dirty="0"/>
              <a:t>ПЛАН НА ПРЕЗЕНТАЦИЯТА</a:t>
            </a:r>
            <a:b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32856"/>
            <a:ext cx="7992888" cy="3744416"/>
          </a:xfrm>
        </p:spPr>
        <p:txBody>
          <a:bodyPr>
            <a:normAutofit/>
          </a:bodyPr>
          <a:lstStyle/>
          <a:p>
            <a:pPr marL="571500" indent="-571500" algn="just">
              <a:spcBef>
                <a:spcPts val="1800"/>
              </a:spcBef>
              <a:buFont typeface="+mj-lt"/>
              <a:buAutoNum type="romanUcPeriod"/>
            </a:pPr>
            <a:r>
              <a:rPr lang="bg-BG" sz="2800" dirty="0"/>
              <a:t>Важни промени през 2022г., касаещи производителите </a:t>
            </a:r>
          </a:p>
          <a:p>
            <a:pPr marL="571500" indent="-571500" algn="just">
              <a:spcBef>
                <a:spcPts val="1800"/>
              </a:spcBef>
              <a:buFont typeface="+mj-lt"/>
              <a:buAutoNum type="romanUcPeriod"/>
            </a:pPr>
            <a:r>
              <a:rPr lang="bg-BG" sz="2800" dirty="0"/>
              <a:t>Електронен формуляр за регистрация на ЗС</a:t>
            </a:r>
          </a:p>
          <a:p>
            <a:pPr marL="571500" indent="-571500" algn="just">
              <a:spcBef>
                <a:spcPts val="1800"/>
              </a:spcBef>
              <a:buFont typeface="+mj-lt"/>
              <a:buAutoNum type="romanUcPeriod"/>
            </a:pPr>
            <a:r>
              <a:rPr lang="ru-RU" sz="2800" dirty="0"/>
              <a:t>Портал на НАП за Е-услуги, </a:t>
            </a:r>
            <a:r>
              <a:rPr lang="ru-RU" sz="2800" dirty="0" err="1"/>
              <a:t>достъпни</a:t>
            </a:r>
            <a:r>
              <a:rPr lang="ru-RU" sz="2800" dirty="0"/>
              <a:t> с </a:t>
            </a:r>
            <a:r>
              <a:rPr lang="ru-RU" sz="2800" dirty="0" err="1"/>
              <a:t>персонален</a:t>
            </a:r>
            <a:r>
              <a:rPr lang="ru-RU" sz="2800" dirty="0"/>
              <a:t> </a:t>
            </a:r>
            <a:r>
              <a:rPr lang="ru-RU" sz="2800" dirty="0" err="1"/>
              <a:t>идентификационен</a:t>
            </a:r>
            <a:r>
              <a:rPr lang="ru-RU" sz="2800" dirty="0"/>
              <a:t> код (ПИК)</a:t>
            </a:r>
          </a:p>
          <a:p>
            <a:pPr marL="571500" indent="-571500" algn="just">
              <a:spcBef>
                <a:spcPts val="1800"/>
              </a:spcBef>
              <a:buFont typeface="+mj-lt"/>
              <a:buAutoNum type="romanUcPeriod"/>
            </a:pPr>
            <a:r>
              <a:rPr lang="bg-BG" sz="2800" dirty="0"/>
              <a:t>Система за електронни услуги на ДФЗ (СЕУ)</a:t>
            </a:r>
          </a:p>
          <a:p>
            <a:pPr marL="514350" indent="-514350">
              <a:buAutoNum type="romanU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1741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24744"/>
          </a:xfrm>
        </p:spPr>
        <p:txBody>
          <a:bodyPr>
            <a:no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III</a:t>
            </a:r>
            <a:r>
              <a:rPr kumimoji="0" lang="bg-B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Портал на НАП за Е-услуги с ПИК</a:t>
            </a:r>
            <a:br>
              <a:rPr lang="bg-BG" sz="3200" b="1" dirty="0"/>
            </a:br>
            <a:r>
              <a:rPr lang="bg-BG" sz="3200" dirty="0"/>
              <a:t>Справка за доходи от граждански договори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7" y="1412776"/>
            <a:ext cx="899342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296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96752"/>
          </a:xfrm>
        </p:spPr>
        <p:txBody>
          <a:bodyPr>
            <a:no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III</a:t>
            </a:r>
            <a:r>
              <a:rPr kumimoji="0" lang="bg-B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Портал на НАП за Е-услуги с ПИК</a:t>
            </a:r>
            <a:br>
              <a:rPr lang="bg-BG" sz="3200" b="1" dirty="0"/>
            </a:br>
            <a:r>
              <a:rPr lang="bg-BG" sz="3200" dirty="0"/>
              <a:t>Здравноосигурителен статус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1" y="1556792"/>
            <a:ext cx="881217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296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IV. </a:t>
            </a:r>
            <a:r>
              <a:rPr lang="bg-BG" sz="3200" b="1" dirty="0"/>
              <a:t>Система за електронни услуги на ДФЗ (СЕУ)</a:t>
            </a:r>
            <a:br>
              <a:rPr lang="bg-BG" sz="3200" b="1" dirty="0"/>
            </a:br>
            <a:r>
              <a:rPr lang="bg-BG" sz="3200" dirty="0"/>
              <a:t>Възможности на системата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/>
          <a:lstStyle/>
          <a:p>
            <a:r>
              <a:rPr lang="bg-BG" dirty="0"/>
              <a:t>Справки за оторизирани суми по директни плащания и по </a:t>
            </a:r>
            <a:r>
              <a:rPr lang="en-US" dirty="0"/>
              <a:t>de </a:t>
            </a:r>
            <a:r>
              <a:rPr lang="en-US" dirty="0" err="1"/>
              <a:t>minimis</a:t>
            </a:r>
            <a:endParaRPr lang="bg-BG" dirty="0"/>
          </a:p>
          <a:p>
            <a:r>
              <a:rPr lang="bg-BG" dirty="0"/>
              <a:t>Справка за извършени плащания</a:t>
            </a:r>
          </a:p>
          <a:p>
            <a:r>
              <a:rPr lang="bg-BG" dirty="0"/>
              <a:t>Карта на имотите с всички слоеве</a:t>
            </a:r>
            <a:endParaRPr lang="en-US" dirty="0"/>
          </a:p>
          <a:p>
            <a:r>
              <a:rPr lang="bg-BG" dirty="0"/>
              <a:t>Уведомителни писма</a:t>
            </a:r>
          </a:p>
          <a:p>
            <a:r>
              <a:rPr lang="bg-BG" dirty="0"/>
              <a:t>Двойно декларирани площи и др.</a:t>
            </a:r>
          </a:p>
        </p:txBody>
      </p:sp>
    </p:spTree>
    <p:extLst>
      <p:ext uri="{BB962C8B-B14F-4D97-AF65-F5344CB8AC3E}">
        <p14:creationId xmlns:p14="http://schemas.microsoft.com/office/powerpoint/2010/main" val="672741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VI. </a:t>
            </a:r>
            <a:r>
              <a:rPr lang="bg-BG" sz="3200" b="1" dirty="0"/>
              <a:t>Електронна система на ДФЗ (СЕУ)</a:t>
            </a:r>
            <a:br>
              <a:rPr lang="bg-BG" sz="3200" b="1" dirty="0"/>
            </a:br>
            <a:r>
              <a:rPr lang="bg-BG" sz="3200" dirty="0"/>
              <a:t>Регистрация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b="1" dirty="0"/>
              <a:t>Първи етап</a:t>
            </a:r>
            <a:r>
              <a:rPr lang="en-US" b="1" dirty="0"/>
              <a:t> - </a:t>
            </a:r>
            <a:r>
              <a:rPr lang="bg-BG" b="1" dirty="0"/>
              <a:t>Попълване на електронна регистрационна форма на сайта на СЕУ (</a:t>
            </a:r>
            <a:r>
              <a:rPr lang="en-US" b="1" dirty="0"/>
              <a:t>seu.dfz.bg)</a:t>
            </a:r>
          </a:p>
          <a:p>
            <a:pPr lvl="1"/>
            <a:r>
              <a:rPr lang="bg-BG" dirty="0"/>
              <a:t>Въвеждане на имейл</a:t>
            </a:r>
          </a:p>
          <a:p>
            <a:pPr lvl="1"/>
            <a:r>
              <a:rPr lang="bg-BG" dirty="0"/>
              <a:t>Лични данни</a:t>
            </a:r>
          </a:p>
          <a:p>
            <a:pPr lvl="1"/>
            <a:r>
              <a:rPr lang="bg-BG" dirty="0"/>
              <a:t>УРН</a:t>
            </a:r>
            <a:endParaRPr lang="en-US" dirty="0"/>
          </a:p>
          <a:p>
            <a:r>
              <a:rPr lang="bg-BG" b="1" dirty="0"/>
              <a:t>Втори етап –  потвърждение от ДФЗ</a:t>
            </a:r>
          </a:p>
          <a:p>
            <a:pPr lvl="1"/>
            <a:r>
              <a:rPr lang="bg-BG" dirty="0"/>
              <a:t>Разпечатване на получения по имейла регистрационен документ</a:t>
            </a:r>
          </a:p>
          <a:p>
            <a:pPr lvl="1"/>
            <a:r>
              <a:rPr lang="bg-BG" dirty="0"/>
              <a:t>посещение на ОРА за потвърждаване на заявката от експерт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89566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VI. </a:t>
            </a:r>
            <a:r>
              <a:rPr lang="bg-BG" sz="3200" b="1" dirty="0"/>
              <a:t>Електронна система на ДФЗ (СЕУ)</a:t>
            </a:r>
            <a:br>
              <a:rPr lang="bg-BG" sz="3200" b="1" dirty="0"/>
            </a:br>
            <a:r>
              <a:rPr lang="bg-BG" sz="3200" dirty="0"/>
              <a:t>Регистрационна форма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2" y="1340768"/>
            <a:ext cx="8894676" cy="510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29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VI. </a:t>
            </a:r>
            <a:r>
              <a:rPr lang="bg-BG" sz="3200" b="1" dirty="0"/>
              <a:t>Електронна система на ДФЗ (СЕУ)</a:t>
            </a:r>
            <a:br>
              <a:rPr lang="bg-BG" sz="3200" b="1" dirty="0"/>
            </a:br>
            <a:r>
              <a:rPr lang="bg-BG" sz="3200" dirty="0"/>
              <a:t>Имейл от ДФЗ</a:t>
            </a:r>
            <a:endParaRPr lang="bg-BG" sz="3200" b="1" dirty="0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0752"/>
            <a:ext cx="8496944" cy="555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741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37" y="28983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VI. </a:t>
            </a:r>
            <a:r>
              <a:rPr lang="bg-BG" sz="3200" b="1" dirty="0"/>
              <a:t>Електронна система на ДФЗ (СЕУ)</a:t>
            </a:r>
            <a:br>
              <a:rPr lang="bg-BG" sz="3200" b="1" dirty="0"/>
            </a:br>
            <a:r>
              <a:rPr lang="bg-BG" sz="3200" dirty="0"/>
              <a:t>Изглед на системата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026" name="Picture 2" descr="D:\KRUM\Downloads\S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052736"/>
            <a:ext cx="886129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741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VI. </a:t>
            </a:r>
            <a:r>
              <a:rPr lang="bg-BG" sz="3200" b="1" dirty="0"/>
              <a:t>Електронна система на ДФЗ (СЕУ)</a:t>
            </a:r>
            <a:br>
              <a:rPr lang="bg-BG" sz="3200" b="1" dirty="0"/>
            </a:br>
            <a:r>
              <a:rPr lang="bg-BG" sz="3200" dirty="0"/>
              <a:t>Справка за оторизирани суми по СЕПП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9" y="1052736"/>
            <a:ext cx="918091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198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7F50F-DD41-49C7-9AC6-1360B20A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VI. </a:t>
            </a:r>
            <a:r>
              <a:rPr kumimoji="0" lang="bg-BG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Електронна система на ДФЗ (СЕУ)</a:t>
            </a:r>
            <a:br>
              <a:rPr kumimoji="0" lang="bg-BG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bg-BG" sz="2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Справка за извършени плащания</a:t>
            </a:r>
            <a:endParaRPr lang="bg-BG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208E52-E4C0-4ADC-A65C-45512D8F7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556" b="13455"/>
          <a:stretch/>
        </p:blipFill>
        <p:spPr>
          <a:xfrm>
            <a:off x="548922" y="1916832"/>
            <a:ext cx="8046156" cy="4666529"/>
          </a:xfrm>
        </p:spPr>
      </p:pic>
    </p:spTree>
    <p:extLst>
      <p:ext uri="{BB962C8B-B14F-4D97-AF65-F5344CB8AC3E}">
        <p14:creationId xmlns:p14="http://schemas.microsoft.com/office/powerpoint/2010/main" val="1430536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Autofit/>
          </a:bodyPr>
          <a:lstStyle/>
          <a:p>
            <a:r>
              <a:rPr lang="en-US" sz="3200" b="1" dirty="0"/>
              <a:t>VI. </a:t>
            </a:r>
            <a:r>
              <a:rPr lang="bg-BG" sz="3200" b="1" dirty="0"/>
              <a:t>Електронна система на ДФЗ (СЕУ)</a:t>
            </a:r>
            <a:br>
              <a:rPr lang="bg-BG" sz="3200" b="1" dirty="0"/>
            </a:br>
            <a:r>
              <a:rPr lang="bg-BG" sz="3200" dirty="0"/>
              <a:t>Карта на имота и слоеве за допустимост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8AA8F9-14B4-4F17-BF21-278D3130B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951" r="25900" b="13454"/>
          <a:stretch/>
        </p:blipFill>
        <p:spPr>
          <a:xfrm>
            <a:off x="228536" y="1260606"/>
            <a:ext cx="8229600" cy="5120722"/>
          </a:xfrm>
        </p:spPr>
      </p:pic>
    </p:spTree>
    <p:extLst>
      <p:ext uri="{BB962C8B-B14F-4D97-AF65-F5344CB8AC3E}">
        <p14:creationId xmlns:p14="http://schemas.microsoft.com/office/powerpoint/2010/main" val="329630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0CB57-A6C5-4DA9-AED5-C1903D273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I. </a:t>
            </a:r>
            <a:r>
              <a:rPr lang="bg-BG" sz="4000" b="1" dirty="0"/>
              <a:t>Важни промени през 2022г.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1D962-CAB6-4F41-9629-B2CFCE543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9"/>
            <a:ext cx="8229600" cy="3528392"/>
          </a:xfrm>
        </p:spPr>
        <p:txBody>
          <a:bodyPr>
            <a:normAutofit/>
          </a:bodyPr>
          <a:lstStyle/>
          <a:p>
            <a:r>
              <a:rPr lang="bg-BG" sz="2400" dirty="0"/>
              <a:t>Промяна в БУЛСТАТ номер на самоосигуряващите се лица</a:t>
            </a:r>
          </a:p>
          <a:p>
            <a:pPr lvl="1"/>
            <a:r>
              <a:rPr lang="bg-BG" sz="2000" dirty="0"/>
              <a:t>ЕГН-то се заменя с нов 9 цифрен номер</a:t>
            </a:r>
          </a:p>
          <a:p>
            <a:pPr lvl="1"/>
            <a:r>
              <a:rPr lang="bg-BG" sz="2000" dirty="0"/>
              <a:t>Тези които имат стар номер използват него</a:t>
            </a:r>
          </a:p>
          <a:p>
            <a:endParaRPr lang="bg-BG" sz="2400" dirty="0"/>
          </a:p>
          <a:p>
            <a:r>
              <a:rPr lang="bg-BG" sz="2400" dirty="0"/>
              <a:t>Повишен осигурителен праг за осигуряване на земеделските производители</a:t>
            </a:r>
          </a:p>
          <a:p>
            <a:pPr lvl="1"/>
            <a:r>
              <a:rPr lang="bg-BG" sz="2000" dirty="0"/>
              <a:t>710 лева</a:t>
            </a:r>
          </a:p>
        </p:txBody>
      </p:sp>
    </p:spTree>
    <p:extLst>
      <p:ext uri="{BB962C8B-B14F-4D97-AF65-F5344CB8AC3E}">
        <p14:creationId xmlns:p14="http://schemas.microsoft.com/office/powerpoint/2010/main" val="2902214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4000" b="1" dirty="0"/>
              <a:t>Заключение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bg-BG" dirty="0"/>
              <a:t>Документите заемат все по-голям дял от работата и времето на производителите</a:t>
            </a:r>
          </a:p>
          <a:p>
            <a:pPr>
              <a:spcBef>
                <a:spcPts val="1800"/>
              </a:spcBef>
            </a:pPr>
            <a:r>
              <a:rPr lang="bg-BG" dirty="0"/>
              <a:t>Електронизацията е успешен способ за оптимизиране на работата с документи и институции</a:t>
            </a:r>
          </a:p>
        </p:txBody>
      </p:sp>
    </p:spTree>
    <p:extLst>
      <p:ext uri="{BB962C8B-B14F-4D97-AF65-F5344CB8AC3E}">
        <p14:creationId xmlns:p14="http://schemas.microsoft.com/office/powerpoint/2010/main" val="3548523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bg-BG" sz="5400" b="1" dirty="0"/>
          </a:p>
          <a:p>
            <a:pPr marL="0" indent="0">
              <a:buNone/>
            </a:pPr>
            <a:r>
              <a:rPr lang="bg-BG" sz="5400" b="1" dirty="0"/>
              <a:t>Благодаря за вниманието!</a:t>
            </a:r>
          </a:p>
          <a:p>
            <a:pPr marL="0" indent="0">
              <a:buNone/>
            </a:pPr>
            <a:endParaRPr lang="bg-BG" sz="2800" b="1" dirty="0"/>
          </a:p>
          <a:p>
            <a:pPr marL="0" indent="0">
              <a:buNone/>
            </a:pPr>
            <a:r>
              <a:rPr lang="bg-BG" sz="2800" b="1" dirty="0"/>
              <a:t>за контакти:</a:t>
            </a:r>
          </a:p>
          <a:p>
            <a:pPr marL="0" indent="0">
              <a:buNone/>
            </a:pPr>
            <a:r>
              <a:rPr lang="bg-BG" sz="2800" b="1" dirty="0"/>
              <a:t>Крум Христов</a:t>
            </a:r>
          </a:p>
          <a:p>
            <a:pPr marL="0" indent="0">
              <a:buNone/>
            </a:pPr>
            <a:r>
              <a:rPr lang="bg-BG" sz="2800" b="1" dirty="0"/>
              <a:t>имейл: </a:t>
            </a:r>
            <a:r>
              <a:rPr lang="en-US" sz="2800" b="1" dirty="0">
                <a:hlinkClick r:id="rId2"/>
              </a:rPr>
              <a:t>krumhristov@abv.bg</a:t>
            </a:r>
            <a:endParaRPr lang="en-US" sz="2800" b="1" dirty="0"/>
          </a:p>
          <a:p>
            <a:pPr marL="0" indent="0">
              <a:buNone/>
            </a:pPr>
            <a:r>
              <a:rPr lang="bg-BG" sz="2800" b="1" dirty="0"/>
              <a:t>тел. 0878407036</a:t>
            </a:r>
          </a:p>
        </p:txBody>
      </p:sp>
    </p:spTree>
    <p:extLst>
      <p:ext uri="{BB962C8B-B14F-4D97-AF65-F5344CB8AC3E}">
        <p14:creationId xmlns:p14="http://schemas.microsoft.com/office/powerpoint/2010/main" val="325403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I. </a:t>
            </a:r>
            <a:r>
              <a:rPr lang="bg-BG" sz="3600" b="1" dirty="0"/>
              <a:t>Повишен праг за осигуряване на земеделските стопани</a:t>
            </a:r>
            <a:endParaRPr lang="bg-BG" altLang="bg-BG" sz="3600" b="1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350E70E-3212-4B6F-BEF2-481F3613A7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3568" y="1340768"/>
          <a:ext cx="7704857" cy="5128260"/>
        </p:xfrm>
        <a:graphic>
          <a:graphicData uri="http://schemas.openxmlformats.org/drawingml/2006/table">
            <a:tbl>
              <a:tblPr/>
              <a:tblGrid>
                <a:gridCol w="1325854">
                  <a:extLst>
                    <a:ext uri="{9D8B030D-6E8A-4147-A177-3AD203B41FA5}">
                      <a16:colId xmlns:a16="http://schemas.microsoft.com/office/drawing/2014/main" val="3078538971"/>
                    </a:ext>
                  </a:extLst>
                </a:gridCol>
                <a:gridCol w="990397">
                  <a:extLst>
                    <a:ext uri="{9D8B030D-6E8A-4147-A177-3AD203B41FA5}">
                      <a16:colId xmlns:a16="http://schemas.microsoft.com/office/drawing/2014/main" val="3896032144"/>
                    </a:ext>
                  </a:extLst>
                </a:gridCol>
                <a:gridCol w="1102214">
                  <a:extLst>
                    <a:ext uri="{9D8B030D-6E8A-4147-A177-3AD203B41FA5}">
                      <a16:colId xmlns:a16="http://schemas.microsoft.com/office/drawing/2014/main" val="2845947469"/>
                    </a:ext>
                  </a:extLst>
                </a:gridCol>
                <a:gridCol w="1996766">
                  <a:extLst>
                    <a:ext uri="{9D8B030D-6E8A-4147-A177-3AD203B41FA5}">
                      <a16:colId xmlns:a16="http://schemas.microsoft.com/office/drawing/2014/main" val="3604443445"/>
                    </a:ext>
                  </a:extLst>
                </a:gridCol>
                <a:gridCol w="129385">
                  <a:extLst>
                    <a:ext uri="{9D8B030D-6E8A-4147-A177-3AD203B41FA5}">
                      <a16:colId xmlns:a16="http://schemas.microsoft.com/office/drawing/2014/main" val="1758920608"/>
                    </a:ext>
                  </a:extLst>
                </a:gridCol>
                <a:gridCol w="2160241">
                  <a:extLst>
                    <a:ext uri="{9D8B030D-6E8A-4147-A177-3AD203B41FA5}">
                      <a16:colId xmlns:a16="http://schemas.microsoft.com/office/drawing/2014/main" val="43182147"/>
                    </a:ext>
                  </a:extLst>
                </a:gridCol>
              </a:tblGrid>
              <a:tr h="29993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Осигуровки</a:t>
                      </a: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без</a:t>
                      </a: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право на </a:t>
                      </a:r>
                      <a:r>
                        <a:rPr lang="ru-RU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болнични</a:t>
                      </a: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240922"/>
                  </a:ext>
                </a:extLst>
              </a:tr>
              <a:tr h="599868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Вноска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База (лв.)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Месечна стойност (лв.)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bg-BG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Годишна стойност (</a:t>
                      </a:r>
                      <a:r>
                        <a:rPr lang="bg-BG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лв</a:t>
                      </a:r>
                      <a:r>
                        <a:rPr lang="bg-BG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Годишна </a:t>
                      </a:r>
                    </a:p>
                    <a:p>
                      <a:pPr algn="ctr" fontAlgn="ctr"/>
                      <a:r>
                        <a:rPr lang="bg-BG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стойност (</a:t>
                      </a:r>
                      <a:r>
                        <a:rPr lang="bg-BG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лв</a:t>
                      </a:r>
                      <a:r>
                        <a:rPr lang="bg-BG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087907"/>
                  </a:ext>
                </a:extLst>
              </a:tr>
              <a:tr h="299934">
                <a:tc>
                  <a:txBody>
                    <a:bodyPr/>
                    <a:lstStyle/>
                    <a:p>
                      <a:pPr algn="ct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681.60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681.60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955713"/>
                  </a:ext>
                </a:extLst>
              </a:tr>
              <a:tr h="299934">
                <a:tc>
                  <a:txBody>
                    <a:bodyPr/>
                    <a:lstStyle/>
                    <a:p>
                      <a:pPr algn="ct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ДЗПО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557474"/>
                  </a:ext>
                </a:extLst>
              </a:tr>
              <a:tr h="299934">
                <a:tc>
                  <a:txBody>
                    <a:bodyPr/>
                    <a:lstStyle/>
                    <a:p>
                      <a:pPr algn="ct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ДОО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1260.96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1260.96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916438"/>
                  </a:ext>
                </a:extLst>
              </a:tr>
              <a:tr h="299934">
                <a:tc>
                  <a:txBody>
                    <a:bodyPr/>
                    <a:lstStyle/>
                    <a:p>
                      <a:pPr algn="ct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Общо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bg-BG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2368.56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2368.56</a:t>
                      </a:r>
                      <a:endParaRPr lang="bg-BG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789701"/>
                  </a:ext>
                </a:extLst>
              </a:tr>
              <a:tr h="299934">
                <a:tc>
                  <a:txBody>
                    <a:bodyPr/>
                    <a:lstStyle/>
                    <a:p>
                      <a:pPr algn="l" fontAlgn="b"/>
                      <a:endParaRPr lang="bg-BG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g-BG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g-BG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bg-BG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bg-BG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g-BG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820718"/>
                  </a:ext>
                </a:extLst>
              </a:tr>
              <a:tr h="29993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Осигуровки</a:t>
                      </a: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</a:t>
                      </a: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право на </a:t>
                      </a:r>
                      <a:r>
                        <a:rPr lang="ru-RU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болнични</a:t>
                      </a: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070355"/>
                  </a:ext>
                </a:extLst>
              </a:tr>
              <a:tr h="63736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Вноска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База (лв.)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Месечна стойност (лв.)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Годишна </a:t>
                      </a:r>
                    </a:p>
                    <a:p>
                      <a:pPr algn="ctr" fontAlgn="ctr"/>
                      <a:r>
                        <a:rPr lang="bg-BG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стойност (</a:t>
                      </a:r>
                      <a:r>
                        <a:rPr lang="bg-BG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лв</a:t>
                      </a:r>
                      <a:r>
                        <a:rPr lang="bg-BG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bg-BG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635688"/>
                  </a:ext>
                </a:extLst>
              </a:tr>
              <a:tr h="299934">
                <a:tc>
                  <a:txBody>
                    <a:bodyPr/>
                    <a:lstStyle/>
                    <a:p>
                      <a:pPr algn="ct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681.60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bg-BG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014304"/>
                  </a:ext>
                </a:extLst>
              </a:tr>
              <a:tr h="299934">
                <a:tc>
                  <a:txBody>
                    <a:bodyPr/>
                    <a:lstStyle/>
                    <a:p>
                      <a:pPr algn="ct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ДЗПО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bg-BG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594828"/>
                  </a:ext>
                </a:extLst>
              </a:tr>
              <a:tr h="299934">
                <a:tc>
                  <a:txBody>
                    <a:bodyPr/>
                    <a:lstStyle/>
                    <a:p>
                      <a:pPr algn="ct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ДОО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1559.16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bg-BG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411516"/>
                  </a:ext>
                </a:extLst>
              </a:tr>
              <a:tr h="299934">
                <a:tc>
                  <a:txBody>
                    <a:bodyPr/>
                    <a:lstStyle/>
                    <a:p>
                      <a:pPr algn="ct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Общо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2666.76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bg-BG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652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10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CE296-AE72-4F79-A0F4-46908AA73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II. </a:t>
            </a:r>
            <a:r>
              <a:rPr lang="bg-BG" b="1" dirty="0"/>
              <a:t>Електронен формуляр за регистрация на ЗС – сваляне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3F587F-7953-4A13-84C4-63000E4CD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10" y="1600200"/>
            <a:ext cx="8627796" cy="4853136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F48170A-5863-4A89-BF70-0BBB89A0D4EE}"/>
                  </a:ext>
                </a:extLst>
              </p14:cNvPr>
              <p14:cNvContentPartPr/>
              <p14:nvPr/>
            </p14:nvContentPartPr>
            <p14:xfrm>
              <a:off x="1328328" y="4583640"/>
              <a:ext cx="4298040" cy="210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F48170A-5863-4A89-BF70-0BBB89A0D4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8688" y="4403640"/>
                <a:ext cx="4477680" cy="57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1693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554"/>
            <a:ext cx="8229600" cy="11430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100" b="1" dirty="0"/>
              <a:t>II. </a:t>
            </a:r>
            <a:r>
              <a:rPr lang="bg-BG" sz="3100" b="1" dirty="0"/>
              <a:t>Електронен формуляр за регистрация на ЗС</a:t>
            </a:r>
            <a:br>
              <a:rPr lang="bg-BG" sz="3100" b="1" dirty="0"/>
            </a:br>
            <a:r>
              <a:rPr lang="bg-BG" sz="3100" b="1" dirty="0"/>
              <a:t>Попълване на анкетна карта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241560C-BC32-4CEE-96E2-428DDEE7F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13" t="8587" r="11518" b="5499"/>
          <a:stretch/>
        </p:blipFill>
        <p:spPr>
          <a:xfrm>
            <a:off x="457200" y="1412776"/>
            <a:ext cx="8322580" cy="5287286"/>
          </a:xfrm>
        </p:spPr>
      </p:pic>
    </p:spTree>
    <p:extLst>
      <p:ext uri="{BB962C8B-B14F-4D97-AF65-F5344CB8AC3E}">
        <p14:creationId xmlns:p14="http://schemas.microsoft.com/office/powerpoint/2010/main" val="254575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22" y="-27384"/>
            <a:ext cx="8391078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II. </a:t>
            </a:r>
            <a:r>
              <a:rPr lang="bg-BG" sz="3600" b="1" dirty="0"/>
              <a:t>Електронен формуляр за регистрация на ЗС</a:t>
            </a:r>
            <a:br>
              <a:rPr lang="bg-BG" sz="3600" b="1" dirty="0"/>
            </a:br>
            <a:r>
              <a:rPr lang="bg-BG" sz="3600" b="1" dirty="0"/>
              <a:t>Попълване на анкетен формуляр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229600" cy="141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1"/>
          <a:stretch/>
        </p:blipFill>
        <p:spPr bwMode="auto">
          <a:xfrm>
            <a:off x="295722" y="2790428"/>
            <a:ext cx="8280920" cy="229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2" y="5229200"/>
            <a:ext cx="84867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395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5760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II. </a:t>
            </a:r>
            <a:r>
              <a:rPr lang="bg-BG" sz="3600" b="1" dirty="0"/>
              <a:t>Електронен формуляр за регистрация на ЗС</a:t>
            </a:r>
            <a:br>
              <a:rPr lang="bg-BG" sz="3600" b="1" dirty="0"/>
            </a:br>
            <a:r>
              <a:rPr lang="bg-BG" sz="3600" b="1" dirty="0"/>
              <a:t>Предимства и предизвикателства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bg-BG" dirty="0"/>
              <a:t>Предимства</a:t>
            </a:r>
          </a:p>
          <a:p>
            <a:pPr lvl="1" algn="just"/>
            <a:r>
              <a:rPr lang="bg-BG" dirty="0"/>
              <a:t>Информацията се въвежда еднократно. </a:t>
            </a:r>
          </a:p>
          <a:p>
            <a:pPr lvl="1" algn="just"/>
            <a:r>
              <a:rPr lang="bg-BG" dirty="0"/>
              <a:t>При промяна се правят само леки корекции</a:t>
            </a:r>
          </a:p>
          <a:p>
            <a:pPr lvl="1" algn="just"/>
            <a:r>
              <a:rPr lang="bg-BG" dirty="0"/>
              <a:t>Спестява време на производители и институции</a:t>
            </a:r>
          </a:p>
          <a:p>
            <a:pPr algn="just"/>
            <a:endParaRPr lang="bg-BG" dirty="0"/>
          </a:p>
          <a:p>
            <a:pPr algn="just"/>
            <a:r>
              <a:rPr lang="bg-BG" dirty="0"/>
              <a:t>Предизвикателства</a:t>
            </a:r>
          </a:p>
          <a:p>
            <a:pPr lvl="1" algn="just"/>
            <a:r>
              <a:rPr lang="bg-BG" dirty="0"/>
              <a:t>Електронна техника - компютър + принтер (МФУ)</a:t>
            </a:r>
          </a:p>
          <a:p>
            <a:pPr lvl="1" algn="just"/>
            <a:r>
              <a:rPr lang="bg-BG" dirty="0"/>
              <a:t>Компютърни умения</a:t>
            </a:r>
          </a:p>
          <a:p>
            <a:pPr lvl="1" algn="just"/>
            <a:r>
              <a:rPr lang="bg-BG" dirty="0"/>
              <a:t>Чести промени във файла</a:t>
            </a:r>
          </a:p>
          <a:p>
            <a:pPr algn="just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89655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r>
              <a:rPr lang="en-US" sz="3200" b="1" dirty="0"/>
              <a:t>III</a:t>
            </a:r>
            <a:r>
              <a:rPr lang="bg-BG" sz="3200" b="1" dirty="0"/>
              <a:t>. Портал на НАП за Е-услуги с ПИК</a:t>
            </a:r>
            <a:br>
              <a:rPr lang="bg-BG" sz="3200" b="1" dirty="0"/>
            </a:br>
            <a:r>
              <a:rPr lang="bg-BG" sz="3200" b="1" dirty="0"/>
              <a:t>Удостоверение за ПИК и вход в системата</a:t>
            </a:r>
            <a:endParaRPr lang="bg-BG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824124" cy="486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265" y="2276873"/>
            <a:ext cx="5213197" cy="414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773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21901</TotalTime>
  <Words>712</Words>
  <Application>Microsoft Office PowerPoint</Application>
  <PresentationFormat>On-screen Show (4:3)</PresentationFormat>
  <Paragraphs>129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Office Theme</vt:lpstr>
      <vt:lpstr>Електронните системи на НАП и ДФЗ в подкрепа на земеделските стопани </vt:lpstr>
      <vt:lpstr> ПЛАН НА ПРЕЗЕНТАЦИЯТА </vt:lpstr>
      <vt:lpstr>I. Важни промени през 2022г.</vt:lpstr>
      <vt:lpstr>I. Повишен праг за осигуряване на земеделските стопани</vt:lpstr>
      <vt:lpstr>II. Електронен формуляр за регистрация на ЗС – сваляне</vt:lpstr>
      <vt:lpstr>II. Електронен формуляр за регистрация на ЗС Попълване на анкетна карта</vt:lpstr>
      <vt:lpstr>II. Електронен формуляр за регистрация на ЗС Попълване на анкетен формуляр</vt:lpstr>
      <vt:lpstr>II. Електронен формуляр за регистрация на ЗС Предимства и предизвикателства</vt:lpstr>
      <vt:lpstr>III. Портал на НАП за Е-услуги с ПИК Удостоверение за ПИК и вход в системата</vt:lpstr>
      <vt:lpstr>III. Портал на НАП за Е-услуги с ПИК Основни възможности на системата</vt:lpstr>
      <vt:lpstr>III. Портал на НАП за Е-услуги с ПИК Изглед на системата</vt:lpstr>
      <vt:lpstr>III. Портал на НАП за Е-услуги с ПИК Нов изглед на системата</vt:lpstr>
      <vt:lpstr>III. Портал на НАП за Е-услуги с ПИК Подаване на данъчна декларация</vt:lpstr>
      <vt:lpstr>PowerPoint Presentation</vt:lpstr>
      <vt:lpstr>PowerPoint Presentation</vt:lpstr>
      <vt:lpstr>III. Портал на НАП за Е-услуги с ПИК Декларация за регистрация на самоосигуряващо се лице</vt:lpstr>
      <vt:lpstr>III. Портал на НАП за Е-услуги с ПИК Справка за задълженията към местни данъци и такси</vt:lpstr>
      <vt:lpstr>III. Портал на НАП за Е-услуги с ПИК Справка за трудовите договори</vt:lpstr>
      <vt:lpstr>III. Портал на НАП за Е-услуги с ПИК Справка за задълженията и плащанията</vt:lpstr>
      <vt:lpstr>III. Портал на НАП за Е-услуги с ПИК Справка за доходи от граждански договори</vt:lpstr>
      <vt:lpstr>III. Портал на НАП за Е-услуги с ПИК Здравноосигурителен статус</vt:lpstr>
      <vt:lpstr>IV. Система за електронни услуги на ДФЗ (СЕУ) Възможности на системата</vt:lpstr>
      <vt:lpstr>VI. Електронна система на ДФЗ (СЕУ) Регистрация</vt:lpstr>
      <vt:lpstr>VI. Електронна система на ДФЗ (СЕУ) Регистрационна форма</vt:lpstr>
      <vt:lpstr>VI. Електронна система на ДФЗ (СЕУ) Имейл от ДФЗ</vt:lpstr>
      <vt:lpstr>VI. Електронна система на ДФЗ (СЕУ) Изглед на системата</vt:lpstr>
      <vt:lpstr>VI. Електронна система на ДФЗ (СЕУ) Справка за оторизирани суми по СЕПП</vt:lpstr>
      <vt:lpstr>VI. Електронна система на ДФЗ (СЕУ) Справка за извършени плащания</vt:lpstr>
      <vt:lpstr>VI. Електронна система на ДФЗ (СЕУ) Карта на имота и слоеве за допустимост</vt:lpstr>
      <vt:lpstr>Заключение</vt:lpstr>
      <vt:lpstr>PowerPoint Presentation</vt:lpstr>
    </vt:vector>
  </TitlesOfParts>
  <Company>Land Source of Income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УСЛОВИЯ ЗА ИЗПЪЛНЕНИЕ</dc:title>
  <dc:creator>LSIF02</dc:creator>
  <cp:lastModifiedBy>PC</cp:lastModifiedBy>
  <cp:revision>129</cp:revision>
  <cp:lastPrinted>2020-12-03T12:06:06Z</cp:lastPrinted>
  <dcterms:created xsi:type="dcterms:W3CDTF">2020-07-14T13:28:39Z</dcterms:created>
  <dcterms:modified xsi:type="dcterms:W3CDTF">2022-04-18T10:44:05Z</dcterms:modified>
</cp:coreProperties>
</file>